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6"/>
  </p:notesMasterIdLst>
  <p:handoutMasterIdLst>
    <p:handoutMasterId r:id="rId57"/>
  </p:handoutMasterIdLst>
  <p:sldIdLst>
    <p:sldId id="429" r:id="rId2"/>
    <p:sldId id="379" r:id="rId3"/>
    <p:sldId id="424" r:id="rId4"/>
    <p:sldId id="423" r:id="rId5"/>
    <p:sldId id="372" r:id="rId6"/>
    <p:sldId id="365" r:id="rId7"/>
    <p:sldId id="370" r:id="rId8"/>
    <p:sldId id="439" r:id="rId9"/>
    <p:sldId id="438" r:id="rId10"/>
    <p:sldId id="373" r:id="rId11"/>
    <p:sldId id="431" r:id="rId12"/>
    <p:sldId id="364" r:id="rId13"/>
    <p:sldId id="425" r:id="rId14"/>
    <p:sldId id="392" r:id="rId15"/>
    <p:sldId id="393" r:id="rId16"/>
    <p:sldId id="394" r:id="rId17"/>
    <p:sldId id="445" r:id="rId18"/>
    <p:sldId id="395" r:id="rId19"/>
    <p:sldId id="446" r:id="rId20"/>
    <p:sldId id="396" r:id="rId21"/>
    <p:sldId id="432" r:id="rId22"/>
    <p:sldId id="397" r:id="rId23"/>
    <p:sldId id="440" r:id="rId24"/>
    <p:sldId id="441" r:id="rId25"/>
    <p:sldId id="444" r:id="rId26"/>
    <p:sldId id="400" r:id="rId27"/>
    <p:sldId id="401" r:id="rId28"/>
    <p:sldId id="402" r:id="rId29"/>
    <p:sldId id="435" r:id="rId30"/>
    <p:sldId id="436" r:id="rId31"/>
    <p:sldId id="403" r:id="rId32"/>
    <p:sldId id="437" r:id="rId33"/>
    <p:sldId id="434" r:id="rId34"/>
    <p:sldId id="426" r:id="rId35"/>
    <p:sldId id="417" r:id="rId36"/>
    <p:sldId id="414" r:id="rId37"/>
    <p:sldId id="415" r:id="rId38"/>
    <p:sldId id="416" r:id="rId39"/>
    <p:sldId id="404" r:id="rId40"/>
    <p:sldId id="422" r:id="rId41"/>
    <p:sldId id="405" r:id="rId42"/>
    <p:sldId id="406" r:id="rId43"/>
    <p:sldId id="407" r:id="rId44"/>
    <p:sldId id="408" r:id="rId45"/>
    <p:sldId id="421" r:id="rId46"/>
    <p:sldId id="420" r:id="rId47"/>
    <p:sldId id="427" r:id="rId48"/>
    <p:sldId id="410" r:id="rId49"/>
    <p:sldId id="447" r:id="rId50"/>
    <p:sldId id="411" r:id="rId51"/>
    <p:sldId id="412" r:id="rId52"/>
    <p:sldId id="413" r:id="rId53"/>
    <p:sldId id="430" r:id="rId54"/>
    <p:sldId id="428" r:id="rId55"/>
  </p:sldIdLst>
  <p:sldSz cx="9144000" cy="6858000" type="screen4x3"/>
  <p:notesSz cx="6881813" cy="9296400"/>
  <p:defaultTex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83">
          <p15:clr>
            <a:srgbClr val="A4A3A4"/>
          </p15:clr>
        </p15:guide>
        <p15:guide id="2" pos="289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n, Moon" initials="WM" lastIdx="8" clrIdx="0">
    <p:extLst>
      <p:ext uri="{19B8F6BF-5375-455C-9EA6-DF929625EA0E}">
        <p15:presenceInfo xmlns:p15="http://schemas.microsoft.com/office/powerpoint/2012/main" userId="S-1-5-21-954284688-1175200462-1540833222-2854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FFFF"/>
    <a:srgbClr val="FFFF99"/>
    <a:srgbClr val="000000"/>
    <a:srgbClr val="FF9900"/>
    <a:srgbClr val="FF3300"/>
    <a:srgbClr val="DDDDDD"/>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14" autoAdjust="0"/>
    <p:restoredTop sz="90929"/>
  </p:normalViewPr>
  <p:slideViewPr>
    <p:cSldViewPr>
      <p:cViewPr varScale="1">
        <p:scale>
          <a:sx n="108" d="100"/>
          <a:sy n="108" d="100"/>
        </p:scale>
        <p:origin x="16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086"/>
    </p:cViewPr>
  </p:sorterViewPr>
  <p:notesViewPr>
    <p:cSldViewPr>
      <p:cViewPr>
        <p:scale>
          <a:sx n="66" d="100"/>
          <a:sy n="66" d="100"/>
        </p:scale>
        <p:origin x="-1410" y="372"/>
      </p:cViewPr>
      <p:guideLst>
        <p:guide orient="horz" pos="2183"/>
        <p:guide pos="289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2-21T14:36:33.009" idx="1">
    <p:pos x="10" y="10"/>
    <p:text>metamorphic rock: changed by extreme heat and pressure</p:text>
    <p:extLst>
      <p:ext uri="{C676402C-5697-4E1C-873F-D02D1690AC5C}">
        <p15:threadingInfo xmlns:p15="http://schemas.microsoft.com/office/powerpoint/2012/main" timeZoneBias="360"/>
      </p:ext>
    </p:extLst>
  </p:cm>
  <p:cm authorId="1" dt="2017-02-21T14:37:58.032" idx="2">
    <p:pos x="10" y="106"/>
    <p:text>sedimentary rock: through deposition and solidification of sediment (water, ice, wind)</p:text>
    <p:extLst>
      <p:ext uri="{C676402C-5697-4E1C-873F-D02D1690AC5C}">
        <p15:threadingInfo xmlns:p15="http://schemas.microsoft.com/office/powerpoint/2012/main" timeZoneBias="360">
          <p15:parentCm authorId="1" idx="1"/>
        </p15:threadingInfo>
      </p:ext>
    </p:extLst>
  </p:cm>
  <p:cm authorId="1" dt="2017-02-21T14:38:47.267" idx="3">
    <p:pos x="10" y="202"/>
    <p:text>igneous rock: formed through the cooling and solidification of magma</p:text>
    <p:extLst>
      <p:ext uri="{C676402C-5697-4E1C-873F-D02D1690AC5C}">
        <p15:threadingInfo xmlns:p15="http://schemas.microsoft.com/office/powerpoint/2012/main" timeZoneBias="360">
          <p15:parentCm authorId="1"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1150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26988"/>
            <a:ext cx="2982913" cy="461962"/>
          </a:xfrm>
          <a:prstGeom prst="rect">
            <a:avLst/>
          </a:prstGeom>
          <a:noFill/>
          <a:ln w="9525">
            <a:noFill/>
            <a:miter lim="800000"/>
            <a:headEnd/>
            <a:tailEnd/>
          </a:ln>
          <a:effectLst/>
        </p:spPr>
        <p:txBody>
          <a:bodyPr vert="horz" wrap="square" lIns="19193" tIns="0" rIns="19193" bIns="0" numCol="1" anchor="t" anchorCtr="0" compatLnSpc="1">
            <a:prstTxWarp prst="textNoShape">
              <a:avLst/>
            </a:prstTxWarp>
          </a:bodyPr>
          <a:lstStyle>
            <a:lvl1pPr>
              <a:defRPr sz="1000" b="0" i="1">
                <a:solidFill>
                  <a:srgbClr val="FFFF99"/>
                </a:solidFill>
                <a:latin typeface="Times New Roman" pitchFamily="18" charset="0"/>
              </a:defRPr>
            </a:lvl1pPr>
          </a:lstStyle>
          <a:p>
            <a:pPr>
              <a:defRPr/>
            </a:pPr>
            <a:endParaRPr lang="en-US"/>
          </a:p>
        </p:txBody>
      </p:sp>
      <p:sp>
        <p:nvSpPr>
          <p:cNvPr id="2051" name="Rectangle 3"/>
          <p:cNvSpPr>
            <a:spLocks noGrp="1" noChangeArrowheads="1"/>
          </p:cNvSpPr>
          <p:nvPr>
            <p:ph type="dt" idx="1"/>
          </p:nvPr>
        </p:nvSpPr>
        <p:spPr bwMode="auto">
          <a:xfrm>
            <a:off x="3900488" y="26988"/>
            <a:ext cx="2981325" cy="461962"/>
          </a:xfrm>
          <a:prstGeom prst="rect">
            <a:avLst/>
          </a:prstGeom>
          <a:noFill/>
          <a:ln w="9525">
            <a:noFill/>
            <a:miter lim="800000"/>
            <a:headEnd/>
            <a:tailEnd/>
          </a:ln>
          <a:effectLst/>
        </p:spPr>
        <p:txBody>
          <a:bodyPr vert="horz" wrap="square" lIns="19193" tIns="0" rIns="19193" bIns="0" numCol="1" anchor="t" anchorCtr="0" compatLnSpc="1">
            <a:prstTxWarp prst="textNoShape">
              <a:avLst/>
            </a:prstTxWarp>
          </a:bodyPr>
          <a:lstStyle>
            <a:lvl1pPr algn="r">
              <a:defRPr sz="1000" b="0" i="1">
                <a:solidFill>
                  <a:srgbClr val="FFFF99"/>
                </a:solidFill>
                <a:latin typeface="Times New Roman" pitchFamily="18" charset="0"/>
              </a:defRPr>
            </a:lvl1pPr>
          </a:lstStyle>
          <a:p>
            <a:pPr>
              <a:defRPr/>
            </a:pPr>
            <a:endParaRPr lang="en-US"/>
          </a:p>
        </p:txBody>
      </p:sp>
      <p:sp>
        <p:nvSpPr>
          <p:cNvPr id="44036" name="Rectangle 4"/>
          <p:cNvSpPr>
            <a:spLocks noGrp="1" noRot="1" noChangeAspect="1" noChangeArrowheads="1" noTextEdit="1"/>
          </p:cNvSpPr>
          <p:nvPr>
            <p:ph type="sldImg" idx="2"/>
          </p:nvPr>
        </p:nvSpPr>
        <p:spPr bwMode="auto">
          <a:xfrm>
            <a:off x="1141413" y="727075"/>
            <a:ext cx="4598987" cy="34512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17575" y="4416425"/>
            <a:ext cx="5046663" cy="4157663"/>
          </a:xfrm>
          <a:prstGeom prst="rect">
            <a:avLst/>
          </a:prstGeom>
          <a:noFill/>
          <a:ln w="9525">
            <a:noFill/>
            <a:miter lim="800000"/>
            <a:headEnd/>
            <a:tailEnd/>
          </a:ln>
          <a:effectLst/>
        </p:spPr>
        <p:txBody>
          <a:bodyPr vert="horz" wrap="square" lIns="92766" tIns="46383" rIns="92766" bIns="463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8805863"/>
            <a:ext cx="2982913" cy="461962"/>
          </a:xfrm>
          <a:prstGeom prst="rect">
            <a:avLst/>
          </a:prstGeom>
          <a:noFill/>
          <a:ln w="9525">
            <a:noFill/>
            <a:miter lim="800000"/>
            <a:headEnd/>
            <a:tailEnd/>
          </a:ln>
          <a:effectLst/>
        </p:spPr>
        <p:txBody>
          <a:bodyPr vert="horz" wrap="square" lIns="19193" tIns="0" rIns="19193" bIns="0" numCol="1" anchor="b" anchorCtr="0" compatLnSpc="1">
            <a:prstTxWarp prst="textNoShape">
              <a:avLst/>
            </a:prstTxWarp>
          </a:bodyPr>
          <a:lstStyle>
            <a:lvl1pPr>
              <a:defRPr sz="1000" b="0" i="1">
                <a:solidFill>
                  <a:srgbClr val="FFFF99"/>
                </a:solidFill>
                <a:latin typeface="Times New Roman" pitchFamily="18" charset="0"/>
              </a:defRPr>
            </a:lvl1pPr>
          </a:lstStyle>
          <a:p>
            <a:pPr>
              <a:defRPr/>
            </a:pPr>
            <a:endParaRPr lang="en-US"/>
          </a:p>
        </p:txBody>
      </p:sp>
      <p:sp>
        <p:nvSpPr>
          <p:cNvPr id="2055" name="Rectangle 7"/>
          <p:cNvSpPr>
            <a:spLocks noGrp="1" noChangeArrowheads="1"/>
          </p:cNvSpPr>
          <p:nvPr>
            <p:ph type="sldNum" sz="quarter" idx="5"/>
          </p:nvPr>
        </p:nvSpPr>
        <p:spPr bwMode="auto">
          <a:xfrm>
            <a:off x="3900488" y="8805863"/>
            <a:ext cx="2981325" cy="461962"/>
          </a:xfrm>
          <a:prstGeom prst="rect">
            <a:avLst/>
          </a:prstGeom>
          <a:noFill/>
          <a:ln w="9525">
            <a:noFill/>
            <a:miter lim="800000"/>
            <a:headEnd/>
            <a:tailEnd/>
          </a:ln>
          <a:effectLst/>
        </p:spPr>
        <p:txBody>
          <a:bodyPr vert="horz" wrap="square" lIns="19193" tIns="0" rIns="19193" bIns="0" numCol="1" anchor="b" anchorCtr="0" compatLnSpc="1">
            <a:prstTxWarp prst="textNoShape">
              <a:avLst/>
            </a:prstTxWarp>
          </a:bodyPr>
          <a:lstStyle>
            <a:lvl1pPr algn="r">
              <a:defRPr sz="1000" b="0" i="1">
                <a:solidFill>
                  <a:srgbClr val="FFFF99"/>
                </a:solidFill>
                <a:latin typeface="Times New Roman" panose="02020603050405020304" pitchFamily="18" charset="0"/>
              </a:defRPr>
            </a:lvl1pPr>
          </a:lstStyle>
          <a:p>
            <a:fld id="{576BD3D2-3039-4A0E-AE9E-D3A837BEDB60}" type="slidenum">
              <a:rPr lang="en-US" altLang="en-US"/>
              <a:pPr/>
              <a:t>‹#›</a:t>
            </a:fld>
            <a:endParaRPr lang="en-US" altLang="en-US"/>
          </a:p>
        </p:txBody>
      </p:sp>
    </p:spTree>
    <p:extLst>
      <p:ext uri="{BB962C8B-B14F-4D97-AF65-F5344CB8AC3E}">
        <p14:creationId xmlns:p14="http://schemas.microsoft.com/office/powerpoint/2010/main" val="31124860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6BD3D2-3039-4A0E-AE9E-D3A837BEDB60}" type="slidenum">
              <a:rPr lang="en-US" altLang="en-US" smtClean="0"/>
              <a:pPr/>
              <a:t>2</a:t>
            </a:fld>
            <a:endParaRPr lang="en-US" altLang="en-US"/>
          </a:p>
        </p:txBody>
      </p:sp>
    </p:spTree>
    <p:extLst>
      <p:ext uri="{BB962C8B-B14F-4D97-AF65-F5344CB8AC3E}">
        <p14:creationId xmlns:p14="http://schemas.microsoft.com/office/powerpoint/2010/main" val="369898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841582-A31D-4B6A-9C0A-D8A7EFB07463}" type="slidenum">
              <a:rPr lang="en-US" smtClean="0"/>
              <a:pPr/>
              <a:t>11</a:t>
            </a:fld>
            <a:endParaRPr lang="en-US"/>
          </a:p>
        </p:txBody>
      </p:sp>
    </p:spTree>
    <p:extLst>
      <p:ext uri="{BB962C8B-B14F-4D97-AF65-F5344CB8AC3E}">
        <p14:creationId xmlns:p14="http://schemas.microsoft.com/office/powerpoint/2010/main" val="362950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8AA469-9AB1-4367-83AE-4B561A9F3C81}" type="slidenum">
              <a:rPr lang="en-US"/>
              <a:pPr/>
              <a:t>23</a:t>
            </a:fld>
            <a:endParaRPr lang="en-US"/>
          </a:p>
        </p:txBody>
      </p:sp>
      <p:sp>
        <p:nvSpPr>
          <p:cNvPr id="690178" name="Rectangle 2"/>
          <p:cNvSpPr>
            <a:spLocks noGrp="1" noRot="1" noChangeAspect="1" noChangeArrowheads="1" noTextEdit="1"/>
          </p:cNvSpPr>
          <p:nvPr>
            <p:ph type="sldImg"/>
          </p:nvPr>
        </p:nvSpPr>
        <p:spPr bwMode="auto">
          <a:xfrm>
            <a:off x="1146175" y="685800"/>
            <a:ext cx="4567238" cy="3425825"/>
          </a:xfrm>
          <a:prstGeom prst="rect">
            <a:avLst/>
          </a:prstGeom>
          <a:noFill/>
          <a:ln w="12700" cap="flat">
            <a:solidFill>
              <a:schemeClr val="tx1"/>
            </a:solidFill>
            <a:miter lim="800000"/>
            <a:headEnd/>
            <a:tailEnd/>
          </a:ln>
        </p:spPr>
      </p:sp>
      <p:sp>
        <p:nvSpPr>
          <p:cNvPr id="690179" name="Rectangle 3"/>
          <p:cNvSpPr>
            <a:spLocks noGrp="1" noChangeArrowheads="1"/>
          </p:cNvSpPr>
          <p:nvPr>
            <p:ph type="body" idx="1"/>
          </p:nvPr>
        </p:nvSpPr>
        <p:spPr bwMode="auto">
          <a:xfrm>
            <a:off x="914400" y="4341813"/>
            <a:ext cx="5029200" cy="4117975"/>
          </a:xfrm>
          <a:prstGeom prst="rect">
            <a:avLst/>
          </a:prstGeom>
          <a:noFill/>
          <a:ln>
            <a:miter lim="800000"/>
            <a:headEnd/>
            <a:tailEnd/>
          </a:ln>
        </p:spPr>
        <p:txBody>
          <a:bodyPr lIns="93130" tIns="46565" rIns="93130" bIns="46565"/>
          <a:lstStyle/>
          <a:p>
            <a:endParaRPr lang="en-US"/>
          </a:p>
        </p:txBody>
      </p:sp>
    </p:spTree>
    <p:extLst>
      <p:ext uri="{BB962C8B-B14F-4D97-AF65-F5344CB8AC3E}">
        <p14:creationId xmlns:p14="http://schemas.microsoft.com/office/powerpoint/2010/main" val="1918245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A6A70C-95FC-4AB1-9268-5B9A3080618E}" type="slidenum">
              <a:rPr lang="en-US" altLang="ko-KR"/>
              <a:pPr/>
              <a:t>29</a:t>
            </a:fld>
            <a:endParaRPr lang="en-US" altLang="ko-KR"/>
          </a:p>
        </p:txBody>
      </p:sp>
      <p:sp>
        <p:nvSpPr>
          <p:cNvPr id="889858" name="Rectangle 2"/>
          <p:cNvSpPr>
            <a:spLocks noGrp="1" noRot="1" noChangeAspect="1" noChangeArrowheads="1" noTextEdit="1"/>
          </p:cNvSpPr>
          <p:nvPr>
            <p:ph type="sldImg"/>
          </p:nvPr>
        </p:nvSpPr>
        <p:spPr>
          <a:ln/>
        </p:spPr>
      </p:sp>
      <p:sp>
        <p:nvSpPr>
          <p:cNvPr id="889859" name="Rectangle 3"/>
          <p:cNvSpPr>
            <a:spLocks noGrp="1" noChangeArrowheads="1"/>
          </p:cNvSpPr>
          <p:nvPr>
            <p:ph type="body" idx="1"/>
          </p:nvPr>
        </p:nvSpPr>
        <p:spPr>
          <a:xfrm>
            <a:off x="913805" y="4343704"/>
            <a:ext cx="5030391" cy="4113892"/>
          </a:xfrm>
        </p:spPr>
        <p:txBody>
          <a:bodyPr/>
          <a:lstStyle/>
          <a:p>
            <a:endParaRPr lang="en-US" altLang="ko-KR" i="1" dirty="0">
              <a:ea typeface="굴림" charset="-127"/>
            </a:endParaRPr>
          </a:p>
        </p:txBody>
      </p:sp>
    </p:spTree>
    <p:extLst>
      <p:ext uri="{BB962C8B-B14F-4D97-AF65-F5344CB8AC3E}">
        <p14:creationId xmlns:p14="http://schemas.microsoft.com/office/powerpoint/2010/main" val="3407541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281E3E-0FB8-49B1-8205-F952F4437ACB}" type="slidenum">
              <a:rPr lang="en-US"/>
              <a:pPr/>
              <a:t>30</a:t>
            </a:fld>
            <a:endParaRPr lang="en-US"/>
          </a:p>
        </p:txBody>
      </p:sp>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a:xfrm>
            <a:off x="913805" y="4343704"/>
            <a:ext cx="5030391" cy="4113892"/>
          </a:xfrm>
        </p:spPr>
        <p:txBody>
          <a:bodyPr/>
          <a:lstStyle/>
          <a:p>
            <a:r>
              <a:rPr lang="en-US"/>
              <a:t>The thickness of the protected paste shell is the same for the large and small voids.  The total protection is much greater for the smaller voids.  We conclude that smaller voids are more efficient at providing frost protection.  It is important to recognize, however, that all voids offer frost protection, regardless of size.  It is just that the smaller one are more effective relative to their volume.  When we have our choice we prefer smaller voids over larger voids.  When counting up what we have, however, such as in microscopic analysis of hardened concrete, it is important to include all air voids regardless of size, shape, or origin.   (See overhead transparency demo of air void effectiveness.) </a:t>
            </a:r>
          </a:p>
        </p:txBody>
      </p:sp>
    </p:spTree>
    <p:extLst>
      <p:ext uri="{BB962C8B-B14F-4D97-AF65-F5344CB8AC3E}">
        <p14:creationId xmlns:p14="http://schemas.microsoft.com/office/powerpoint/2010/main" val="2486093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Times New Roman" panose="02020603050405020304" pitchFamily="18" charset="0"/>
              </a:defRPr>
            </a:lvl1pPr>
            <a:lvl2pPr marL="741363" indent="-284163" defTabSz="923925">
              <a:spcBef>
                <a:spcPct val="30000"/>
              </a:spcBef>
              <a:defRPr sz="1200">
                <a:solidFill>
                  <a:schemeClr val="tx1"/>
                </a:solidFill>
                <a:latin typeface="Times New Roman" panose="02020603050405020304" pitchFamily="18" charset="0"/>
              </a:defRPr>
            </a:lvl2pPr>
            <a:lvl3pPr marL="1141413" indent="-227013" defTabSz="923925">
              <a:spcBef>
                <a:spcPct val="30000"/>
              </a:spcBef>
              <a:defRPr sz="1200">
                <a:solidFill>
                  <a:schemeClr val="tx1"/>
                </a:solidFill>
                <a:latin typeface="Times New Roman" panose="02020603050405020304" pitchFamily="18" charset="0"/>
              </a:defRPr>
            </a:lvl3pPr>
            <a:lvl4pPr marL="1597025" indent="-227013" defTabSz="923925">
              <a:spcBef>
                <a:spcPct val="30000"/>
              </a:spcBef>
              <a:defRPr sz="1200">
                <a:solidFill>
                  <a:schemeClr val="tx1"/>
                </a:solidFill>
                <a:latin typeface="Times New Roman" panose="02020603050405020304" pitchFamily="18" charset="0"/>
              </a:defRPr>
            </a:lvl4pPr>
            <a:lvl5pPr marL="2054225" indent="-227013" defTabSz="923925">
              <a:spcBef>
                <a:spcPct val="30000"/>
              </a:spcBef>
              <a:defRPr sz="1200">
                <a:solidFill>
                  <a:schemeClr val="tx1"/>
                </a:solidFill>
                <a:latin typeface="Times New Roman" panose="02020603050405020304" pitchFamily="18" charset="0"/>
              </a:defRPr>
            </a:lvl5pPr>
            <a:lvl6pPr marL="2511425" indent="-227013" defTabSz="923925" eaLnBrk="0" fontAlgn="base" hangingPunct="0">
              <a:spcBef>
                <a:spcPct val="30000"/>
              </a:spcBef>
              <a:spcAft>
                <a:spcPct val="0"/>
              </a:spcAft>
              <a:defRPr sz="1200">
                <a:solidFill>
                  <a:schemeClr val="tx1"/>
                </a:solidFill>
                <a:latin typeface="Times New Roman" panose="02020603050405020304" pitchFamily="18" charset="0"/>
              </a:defRPr>
            </a:lvl6pPr>
            <a:lvl7pPr marL="2968625" indent="-227013" defTabSz="923925" eaLnBrk="0" fontAlgn="base" hangingPunct="0">
              <a:spcBef>
                <a:spcPct val="30000"/>
              </a:spcBef>
              <a:spcAft>
                <a:spcPct val="0"/>
              </a:spcAft>
              <a:defRPr sz="1200">
                <a:solidFill>
                  <a:schemeClr val="tx1"/>
                </a:solidFill>
                <a:latin typeface="Times New Roman" panose="02020603050405020304" pitchFamily="18" charset="0"/>
              </a:defRPr>
            </a:lvl7pPr>
            <a:lvl8pPr marL="3425825" indent="-227013" defTabSz="923925" eaLnBrk="0" fontAlgn="base" hangingPunct="0">
              <a:spcBef>
                <a:spcPct val="30000"/>
              </a:spcBef>
              <a:spcAft>
                <a:spcPct val="0"/>
              </a:spcAft>
              <a:defRPr sz="1200">
                <a:solidFill>
                  <a:schemeClr val="tx1"/>
                </a:solidFill>
                <a:latin typeface="Times New Roman" panose="02020603050405020304" pitchFamily="18" charset="0"/>
              </a:defRPr>
            </a:lvl8pPr>
            <a:lvl9pPr marL="3883025" indent="-227013" defTabSz="92392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C28C8C-EE7C-4542-84B2-293B44CFEB63}" type="slidenum">
              <a:rPr lang="en-US" altLang="en-US" sz="1000"/>
              <a:pPr>
                <a:spcBef>
                  <a:spcPct val="0"/>
                </a:spcBef>
              </a:pPr>
              <a:t>53</a:t>
            </a:fld>
            <a:endParaRPr lang="en-US" altLang="en-US" sz="1000"/>
          </a:p>
        </p:txBody>
      </p:sp>
      <p:sp>
        <p:nvSpPr>
          <p:cNvPr id="45059" name="Rectangle 2"/>
          <p:cNvSpPr>
            <a:spLocks noGrp="1" noRot="1" noChangeAspect="1" noChangeArrowheads="1" noTextEdit="1"/>
          </p:cNvSpPr>
          <p:nvPr>
            <p:ph type="sldImg"/>
          </p:nvPr>
        </p:nvSpPr>
        <p:spPr>
          <a:ln cap="flat"/>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79" tIns="44937" rIns="91479" bIns="44937"/>
          <a:lstStyle/>
          <a:p>
            <a:endParaRPr lang="en-US" altLang="en-US"/>
          </a:p>
        </p:txBody>
      </p:sp>
    </p:spTree>
    <p:extLst>
      <p:ext uri="{BB962C8B-B14F-4D97-AF65-F5344CB8AC3E}">
        <p14:creationId xmlns:p14="http://schemas.microsoft.com/office/powerpoint/2010/main" val="232137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8" name="Rectangle 6"/>
          <p:cNvSpPr>
            <a:spLocks noGrp="1" noChangeArrowheads="1"/>
          </p:cNvSpPr>
          <p:nvPr>
            <p:ph type="ctrTitle" sz="quarter"/>
          </p:nvPr>
        </p:nvSpPr>
        <p:spPr>
          <a:xfrm>
            <a:off x="685800" y="1981200"/>
            <a:ext cx="7772400" cy="1143000"/>
          </a:xfrm>
        </p:spPr>
        <p:txBody>
          <a:bodyPr/>
          <a:lstStyle>
            <a:lvl1pPr>
              <a:defRPr/>
            </a:lvl1pPr>
          </a:lstStyle>
          <a:p>
            <a:r>
              <a:rPr lang="en-US"/>
              <a:t>Click to edit Master title style</a:t>
            </a:r>
          </a:p>
        </p:txBody>
      </p:sp>
      <p:sp>
        <p:nvSpPr>
          <p:cNvPr id="3079" name="Rectangle 7"/>
          <p:cNvSpPr>
            <a:spLocks noGrp="1" noChangeArrowheads="1"/>
          </p:cNvSpPr>
          <p:nvPr>
            <p:ph type="subTitle" sz="quarter" idx="1"/>
          </p:nvPr>
        </p:nvSpPr>
        <p:spPr>
          <a:xfrm>
            <a:off x="1371600" y="3886200"/>
            <a:ext cx="6400800" cy="1752600"/>
          </a:xfrm>
        </p:spPr>
        <p:txBody>
          <a:bodyPr/>
          <a:lstStyle>
            <a:lvl1pPr marL="0" indent="0" algn="ctr">
              <a:buFont typeface="Monotype Sorts" pitchFamily="2" charset="2"/>
              <a:buNone/>
              <a:defRPr/>
            </a:lvl1pPr>
          </a:lstStyle>
          <a:p>
            <a:r>
              <a:rPr lang="en-US"/>
              <a:t>Click to edit Master subtitle style</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p>
        </p:txBody>
      </p:sp>
      <p:sp>
        <p:nvSpPr>
          <p:cNvPr id="5" name="Rectangle 13"/>
          <p:cNvSpPr>
            <a:spLocks noGrp="1" noChangeArrowheads="1"/>
          </p:cNvSpPr>
          <p:nvPr>
            <p:ph type="ftr" sz="quarter" idx="11"/>
          </p:nvPr>
        </p:nvSpPr>
        <p:spPr>
          <a:ln/>
        </p:spPr>
        <p:txBody>
          <a:bodyPr/>
          <a:lstStyle>
            <a:lvl1pPr>
              <a:defRPr/>
            </a:lvl1pPr>
          </a:lstStyle>
          <a:p>
            <a:pPr>
              <a:defRPr/>
            </a:pPr>
            <a:endParaRPr lang="en-US"/>
          </a:p>
        </p:txBody>
      </p:sp>
      <p:sp>
        <p:nvSpPr>
          <p:cNvPr id="6" name="Rectangle 14"/>
          <p:cNvSpPr>
            <a:spLocks noGrp="1" noChangeArrowheads="1"/>
          </p:cNvSpPr>
          <p:nvPr>
            <p:ph type="sldNum" sz="quarter" idx="12"/>
          </p:nvPr>
        </p:nvSpPr>
        <p:spPr>
          <a:ln/>
        </p:spPr>
        <p:txBody>
          <a:bodyPr/>
          <a:lstStyle>
            <a:lvl1pPr>
              <a:defRPr/>
            </a:lvl1pPr>
          </a:lstStyle>
          <a:p>
            <a:fld id="{C8F7B1ED-235E-4EC5-8C26-C6C54877C282}" type="slidenum">
              <a:rPr lang="en-US" altLang="en-US"/>
              <a:pPr/>
              <a:t>‹#›</a:t>
            </a:fld>
            <a:endParaRPr lang="en-US" altLang="en-US"/>
          </a:p>
        </p:txBody>
      </p:sp>
    </p:spTree>
    <p:extLst>
      <p:ext uri="{BB962C8B-B14F-4D97-AF65-F5344CB8AC3E}">
        <p14:creationId xmlns:p14="http://schemas.microsoft.com/office/powerpoint/2010/main" val="4032880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p>
        </p:txBody>
      </p:sp>
      <p:sp>
        <p:nvSpPr>
          <p:cNvPr id="5" name="Rectangle 13"/>
          <p:cNvSpPr>
            <a:spLocks noGrp="1" noChangeArrowheads="1"/>
          </p:cNvSpPr>
          <p:nvPr>
            <p:ph type="ftr" sz="quarter" idx="11"/>
          </p:nvPr>
        </p:nvSpPr>
        <p:spPr>
          <a:ln/>
        </p:spPr>
        <p:txBody>
          <a:bodyPr/>
          <a:lstStyle>
            <a:lvl1pPr>
              <a:defRPr/>
            </a:lvl1pPr>
          </a:lstStyle>
          <a:p>
            <a:pPr>
              <a:defRPr/>
            </a:pPr>
            <a:endParaRPr lang="en-US"/>
          </a:p>
        </p:txBody>
      </p:sp>
      <p:sp>
        <p:nvSpPr>
          <p:cNvPr id="6" name="Rectangle 14"/>
          <p:cNvSpPr>
            <a:spLocks noGrp="1" noChangeArrowheads="1"/>
          </p:cNvSpPr>
          <p:nvPr>
            <p:ph type="sldNum" sz="quarter" idx="12"/>
          </p:nvPr>
        </p:nvSpPr>
        <p:spPr>
          <a:ln/>
        </p:spPr>
        <p:txBody>
          <a:bodyPr/>
          <a:lstStyle>
            <a:lvl1pPr>
              <a:defRPr/>
            </a:lvl1pPr>
          </a:lstStyle>
          <a:p>
            <a:fld id="{60A9D5B1-6D19-49BF-BED5-4F47061EFE5E}" type="slidenum">
              <a:rPr lang="en-US" altLang="en-US"/>
              <a:pPr/>
              <a:t>‹#›</a:t>
            </a:fld>
            <a:endParaRPr lang="en-US" altLang="en-US"/>
          </a:p>
        </p:txBody>
      </p:sp>
    </p:spTree>
    <p:extLst>
      <p:ext uri="{BB962C8B-B14F-4D97-AF65-F5344CB8AC3E}">
        <p14:creationId xmlns:p14="http://schemas.microsoft.com/office/powerpoint/2010/main" val="4169097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p>
        </p:txBody>
      </p:sp>
      <p:sp>
        <p:nvSpPr>
          <p:cNvPr id="5" name="Rectangle 13"/>
          <p:cNvSpPr>
            <a:spLocks noGrp="1" noChangeArrowheads="1"/>
          </p:cNvSpPr>
          <p:nvPr>
            <p:ph type="ftr" sz="quarter" idx="11"/>
          </p:nvPr>
        </p:nvSpPr>
        <p:spPr>
          <a:ln/>
        </p:spPr>
        <p:txBody>
          <a:bodyPr/>
          <a:lstStyle>
            <a:lvl1pPr>
              <a:defRPr/>
            </a:lvl1pPr>
          </a:lstStyle>
          <a:p>
            <a:pPr>
              <a:defRPr/>
            </a:pPr>
            <a:endParaRPr lang="en-US"/>
          </a:p>
        </p:txBody>
      </p:sp>
      <p:sp>
        <p:nvSpPr>
          <p:cNvPr id="6" name="Rectangle 14"/>
          <p:cNvSpPr>
            <a:spLocks noGrp="1" noChangeArrowheads="1"/>
          </p:cNvSpPr>
          <p:nvPr>
            <p:ph type="sldNum" sz="quarter" idx="12"/>
          </p:nvPr>
        </p:nvSpPr>
        <p:spPr>
          <a:ln/>
        </p:spPr>
        <p:txBody>
          <a:bodyPr/>
          <a:lstStyle>
            <a:lvl1pPr>
              <a:defRPr/>
            </a:lvl1pPr>
          </a:lstStyle>
          <a:p>
            <a:fld id="{4211F030-5D28-4AD8-B1E4-2DBF2B256AA4}" type="slidenum">
              <a:rPr lang="en-US" altLang="en-US"/>
              <a:pPr/>
              <a:t>‹#›</a:t>
            </a:fld>
            <a:endParaRPr lang="en-US" altLang="en-US"/>
          </a:p>
        </p:txBody>
      </p:sp>
    </p:spTree>
    <p:extLst>
      <p:ext uri="{BB962C8B-B14F-4D97-AF65-F5344CB8AC3E}">
        <p14:creationId xmlns:p14="http://schemas.microsoft.com/office/powerpoint/2010/main" val="3167779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SmartArt Placeholder 2"/>
          <p:cNvSpPr>
            <a:spLocks noGrp="1"/>
          </p:cNvSpPr>
          <p:nvPr>
            <p:ph type="dgm" idx="1"/>
          </p:nvPr>
        </p:nvSpPr>
        <p:spPr>
          <a:xfrm>
            <a:off x="457200" y="1981200"/>
            <a:ext cx="8229600" cy="4114800"/>
          </a:xfrm>
        </p:spPr>
        <p:txBody>
          <a:bodyPr/>
          <a:lstStyle/>
          <a:p>
            <a:pPr lvl="0"/>
            <a:endParaRPr lang="en-US" noProof="0"/>
          </a:p>
        </p:txBody>
      </p:sp>
      <p:sp>
        <p:nvSpPr>
          <p:cNvPr id="4" name="Rectangle 12"/>
          <p:cNvSpPr>
            <a:spLocks noGrp="1" noChangeArrowheads="1"/>
          </p:cNvSpPr>
          <p:nvPr>
            <p:ph type="dt" sz="half" idx="10"/>
          </p:nvPr>
        </p:nvSpPr>
        <p:spPr>
          <a:ln/>
        </p:spPr>
        <p:txBody>
          <a:bodyPr/>
          <a:lstStyle>
            <a:lvl1pPr>
              <a:defRPr/>
            </a:lvl1pPr>
          </a:lstStyle>
          <a:p>
            <a:pPr>
              <a:defRPr/>
            </a:pPr>
            <a:endParaRPr lang="en-US"/>
          </a:p>
        </p:txBody>
      </p:sp>
      <p:sp>
        <p:nvSpPr>
          <p:cNvPr id="5" name="Rectangle 13"/>
          <p:cNvSpPr>
            <a:spLocks noGrp="1" noChangeArrowheads="1"/>
          </p:cNvSpPr>
          <p:nvPr>
            <p:ph type="ftr" sz="quarter" idx="11"/>
          </p:nvPr>
        </p:nvSpPr>
        <p:spPr>
          <a:ln/>
        </p:spPr>
        <p:txBody>
          <a:bodyPr/>
          <a:lstStyle>
            <a:lvl1pPr>
              <a:defRPr/>
            </a:lvl1pPr>
          </a:lstStyle>
          <a:p>
            <a:pPr>
              <a:defRPr/>
            </a:pPr>
            <a:endParaRPr lang="en-US"/>
          </a:p>
        </p:txBody>
      </p:sp>
      <p:sp>
        <p:nvSpPr>
          <p:cNvPr id="6" name="Rectangle 14"/>
          <p:cNvSpPr>
            <a:spLocks noGrp="1" noChangeArrowheads="1"/>
          </p:cNvSpPr>
          <p:nvPr>
            <p:ph type="sldNum" sz="quarter" idx="12"/>
          </p:nvPr>
        </p:nvSpPr>
        <p:spPr>
          <a:ln/>
        </p:spPr>
        <p:txBody>
          <a:bodyPr/>
          <a:lstStyle>
            <a:lvl1pPr>
              <a:defRPr/>
            </a:lvl1pPr>
          </a:lstStyle>
          <a:p>
            <a:fld id="{B76D40AC-5781-4DE6-A2E3-70FD1828E6CC}" type="slidenum">
              <a:rPr lang="en-US" altLang="en-US"/>
              <a:pPr/>
              <a:t>‹#›</a:t>
            </a:fld>
            <a:endParaRPr lang="en-US" altLang="en-US"/>
          </a:p>
        </p:txBody>
      </p:sp>
    </p:spTree>
    <p:extLst>
      <p:ext uri="{BB962C8B-B14F-4D97-AF65-F5344CB8AC3E}">
        <p14:creationId xmlns:p14="http://schemas.microsoft.com/office/powerpoint/2010/main" val="1615553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p>
        </p:txBody>
      </p:sp>
      <p:sp>
        <p:nvSpPr>
          <p:cNvPr id="5" name="Rectangle 13"/>
          <p:cNvSpPr>
            <a:spLocks noGrp="1" noChangeArrowheads="1"/>
          </p:cNvSpPr>
          <p:nvPr>
            <p:ph type="ftr" sz="quarter" idx="11"/>
          </p:nvPr>
        </p:nvSpPr>
        <p:spPr>
          <a:ln/>
        </p:spPr>
        <p:txBody>
          <a:bodyPr/>
          <a:lstStyle>
            <a:lvl1pPr>
              <a:defRPr/>
            </a:lvl1pPr>
          </a:lstStyle>
          <a:p>
            <a:pPr>
              <a:defRPr/>
            </a:pPr>
            <a:endParaRPr lang="en-US"/>
          </a:p>
        </p:txBody>
      </p:sp>
      <p:sp>
        <p:nvSpPr>
          <p:cNvPr id="6" name="Rectangle 14"/>
          <p:cNvSpPr>
            <a:spLocks noGrp="1" noChangeArrowheads="1"/>
          </p:cNvSpPr>
          <p:nvPr>
            <p:ph type="sldNum" sz="quarter" idx="12"/>
          </p:nvPr>
        </p:nvSpPr>
        <p:spPr>
          <a:ln/>
        </p:spPr>
        <p:txBody>
          <a:bodyPr/>
          <a:lstStyle>
            <a:lvl1pPr>
              <a:defRPr/>
            </a:lvl1pPr>
          </a:lstStyle>
          <a:p>
            <a:fld id="{FE900927-6D50-4329-B6F8-AF8E54BE352F}" type="slidenum">
              <a:rPr lang="en-US" altLang="en-US"/>
              <a:pPr/>
              <a:t>‹#›</a:t>
            </a:fld>
            <a:endParaRPr lang="en-US" altLang="en-US"/>
          </a:p>
        </p:txBody>
      </p:sp>
    </p:spTree>
    <p:extLst>
      <p:ext uri="{BB962C8B-B14F-4D97-AF65-F5344CB8AC3E}">
        <p14:creationId xmlns:p14="http://schemas.microsoft.com/office/powerpoint/2010/main" val="129285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p>
        </p:txBody>
      </p:sp>
      <p:sp>
        <p:nvSpPr>
          <p:cNvPr id="5" name="Rectangle 13"/>
          <p:cNvSpPr>
            <a:spLocks noGrp="1" noChangeArrowheads="1"/>
          </p:cNvSpPr>
          <p:nvPr>
            <p:ph type="ftr" sz="quarter" idx="11"/>
          </p:nvPr>
        </p:nvSpPr>
        <p:spPr>
          <a:ln/>
        </p:spPr>
        <p:txBody>
          <a:bodyPr/>
          <a:lstStyle>
            <a:lvl1pPr>
              <a:defRPr/>
            </a:lvl1pPr>
          </a:lstStyle>
          <a:p>
            <a:pPr>
              <a:defRPr/>
            </a:pPr>
            <a:endParaRPr lang="en-US"/>
          </a:p>
        </p:txBody>
      </p:sp>
      <p:sp>
        <p:nvSpPr>
          <p:cNvPr id="6" name="Rectangle 14"/>
          <p:cNvSpPr>
            <a:spLocks noGrp="1" noChangeArrowheads="1"/>
          </p:cNvSpPr>
          <p:nvPr>
            <p:ph type="sldNum" sz="quarter" idx="12"/>
          </p:nvPr>
        </p:nvSpPr>
        <p:spPr>
          <a:ln/>
        </p:spPr>
        <p:txBody>
          <a:bodyPr/>
          <a:lstStyle>
            <a:lvl1pPr>
              <a:defRPr/>
            </a:lvl1pPr>
          </a:lstStyle>
          <a:p>
            <a:fld id="{292E490E-6685-4241-BB87-A0A9DF32D702}" type="slidenum">
              <a:rPr lang="en-US" altLang="en-US"/>
              <a:pPr/>
              <a:t>‹#›</a:t>
            </a:fld>
            <a:endParaRPr lang="en-US" altLang="en-US"/>
          </a:p>
        </p:txBody>
      </p:sp>
    </p:spTree>
    <p:extLst>
      <p:ext uri="{BB962C8B-B14F-4D97-AF65-F5344CB8AC3E}">
        <p14:creationId xmlns:p14="http://schemas.microsoft.com/office/powerpoint/2010/main" val="3870715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p>
        </p:txBody>
      </p:sp>
      <p:sp>
        <p:nvSpPr>
          <p:cNvPr id="6" name="Rectangle 13"/>
          <p:cNvSpPr>
            <a:spLocks noGrp="1" noChangeArrowheads="1"/>
          </p:cNvSpPr>
          <p:nvPr>
            <p:ph type="ftr" sz="quarter" idx="11"/>
          </p:nvPr>
        </p:nvSpPr>
        <p:spPr>
          <a:ln/>
        </p:spPr>
        <p:txBody>
          <a:bodyPr/>
          <a:lstStyle>
            <a:lvl1pPr>
              <a:defRPr/>
            </a:lvl1pPr>
          </a:lstStyle>
          <a:p>
            <a:pPr>
              <a:defRPr/>
            </a:pPr>
            <a:endParaRPr lang="en-US"/>
          </a:p>
        </p:txBody>
      </p:sp>
      <p:sp>
        <p:nvSpPr>
          <p:cNvPr id="7" name="Rectangle 14"/>
          <p:cNvSpPr>
            <a:spLocks noGrp="1" noChangeArrowheads="1"/>
          </p:cNvSpPr>
          <p:nvPr>
            <p:ph type="sldNum" sz="quarter" idx="12"/>
          </p:nvPr>
        </p:nvSpPr>
        <p:spPr>
          <a:ln/>
        </p:spPr>
        <p:txBody>
          <a:bodyPr/>
          <a:lstStyle>
            <a:lvl1pPr>
              <a:defRPr/>
            </a:lvl1pPr>
          </a:lstStyle>
          <a:p>
            <a:fld id="{EDB262DD-8990-4FD8-B0B6-E8E26E7B36AC}" type="slidenum">
              <a:rPr lang="en-US" altLang="en-US"/>
              <a:pPr/>
              <a:t>‹#›</a:t>
            </a:fld>
            <a:endParaRPr lang="en-US" altLang="en-US"/>
          </a:p>
        </p:txBody>
      </p:sp>
    </p:spTree>
    <p:extLst>
      <p:ext uri="{BB962C8B-B14F-4D97-AF65-F5344CB8AC3E}">
        <p14:creationId xmlns:p14="http://schemas.microsoft.com/office/powerpoint/2010/main" val="2215662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dt" sz="half" idx="10"/>
          </p:nvPr>
        </p:nvSpPr>
        <p:spPr>
          <a:ln/>
        </p:spPr>
        <p:txBody>
          <a:bodyPr/>
          <a:lstStyle>
            <a:lvl1pPr>
              <a:defRPr/>
            </a:lvl1pPr>
          </a:lstStyle>
          <a:p>
            <a:pPr>
              <a:defRPr/>
            </a:pPr>
            <a:endParaRPr lang="en-US"/>
          </a:p>
        </p:txBody>
      </p:sp>
      <p:sp>
        <p:nvSpPr>
          <p:cNvPr id="8" name="Rectangle 13"/>
          <p:cNvSpPr>
            <a:spLocks noGrp="1" noChangeArrowheads="1"/>
          </p:cNvSpPr>
          <p:nvPr>
            <p:ph type="ftr" sz="quarter" idx="11"/>
          </p:nvPr>
        </p:nvSpPr>
        <p:spPr>
          <a:ln/>
        </p:spPr>
        <p:txBody>
          <a:bodyPr/>
          <a:lstStyle>
            <a:lvl1pPr>
              <a:defRPr/>
            </a:lvl1pPr>
          </a:lstStyle>
          <a:p>
            <a:pPr>
              <a:defRPr/>
            </a:pPr>
            <a:endParaRPr lang="en-US"/>
          </a:p>
        </p:txBody>
      </p:sp>
      <p:sp>
        <p:nvSpPr>
          <p:cNvPr id="9" name="Rectangle 14"/>
          <p:cNvSpPr>
            <a:spLocks noGrp="1" noChangeArrowheads="1"/>
          </p:cNvSpPr>
          <p:nvPr>
            <p:ph type="sldNum" sz="quarter" idx="12"/>
          </p:nvPr>
        </p:nvSpPr>
        <p:spPr>
          <a:ln/>
        </p:spPr>
        <p:txBody>
          <a:bodyPr/>
          <a:lstStyle>
            <a:lvl1pPr>
              <a:defRPr/>
            </a:lvl1pPr>
          </a:lstStyle>
          <a:p>
            <a:fld id="{3C36F2A5-80A2-4AE9-A142-57D6E7646946}" type="slidenum">
              <a:rPr lang="en-US" altLang="en-US"/>
              <a:pPr/>
              <a:t>‹#›</a:t>
            </a:fld>
            <a:endParaRPr lang="en-US" altLang="en-US"/>
          </a:p>
        </p:txBody>
      </p:sp>
    </p:spTree>
    <p:extLst>
      <p:ext uri="{BB962C8B-B14F-4D97-AF65-F5344CB8AC3E}">
        <p14:creationId xmlns:p14="http://schemas.microsoft.com/office/powerpoint/2010/main" val="374587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2"/>
          <p:cNvSpPr>
            <a:spLocks noGrp="1" noChangeArrowheads="1"/>
          </p:cNvSpPr>
          <p:nvPr>
            <p:ph type="dt" sz="half" idx="10"/>
          </p:nvPr>
        </p:nvSpPr>
        <p:spPr>
          <a:ln/>
        </p:spPr>
        <p:txBody>
          <a:bodyPr/>
          <a:lstStyle>
            <a:lvl1pPr>
              <a:defRPr/>
            </a:lvl1pPr>
          </a:lstStyle>
          <a:p>
            <a:pPr>
              <a:defRPr/>
            </a:pPr>
            <a:endParaRPr lang="en-US"/>
          </a:p>
        </p:txBody>
      </p:sp>
      <p:sp>
        <p:nvSpPr>
          <p:cNvPr id="4" name="Rectangle 13"/>
          <p:cNvSpPr>
            <a:spLocks noGrp="1" noChangeArrowheads="1"/>
          </p:cNvSpPr>
          <p:nvPr>
            <p:ph type="ftr" sz="quarter" idx="11"/>
          </p:nvPr>
        </p:nvSpPr>
        <p:spPr>
          <a:ln/>
        </p:spPr>
        <p:txBody>
          <a:bodyPr/>
          <a:lstStyle>
            <a:lvl1pPr>
              <a:defRPr/>
            </a:lvl1pPr>
          </a:lstStyle>
          <a:p>
            <a:pPr>
              <a:defRPr/>
            </a:pPr>
            <a:endParaRPr lang="en-US"/>
          </a:p>
        </p:txBody>
      </p:sp>
      <p:sp>
        <p:nvSpPr>
          <p:cNvPr id="5" name="Rectangle 14"/>
          <p:cNvSpPr>
            <a:spLocks noGrp="1" noChangeArrowheads="1"/>
          </p:cNvSpPr>
          <p:nvPr>
            <p:ph type="sldNum" sz="quarter" idx="12"/>
          </p:nvPr>
        </p:nvSpPr>
        <p:spPr>
          <a:ln/>
        </p:spPr>
        <p:txBody>
          <a:bodyPr/>
          <a:lstStyle>
            <a:lvl1pPr>
              <a:defRPr/>
            </a:lvl1pPr>
          </a:lstStyle>
          <a:p>
            <a:fld id="{FC8B39A9-E7B6-4DEE-AAD7-246022FC5F3C}" type="slidenum">
              <a:rPr lang="en-US" altLang="en-US"/>
              <a:pPr/>
              <a:t>‹#›</a:t>
            </a:fld>
            <a:endParaRPr lang="en-US" altLang="en-US"/>
          </a:p>
        </p:txBody>
      </p:sp>
    </p:spTree>
    <p:extLst>
      <p:ext uri="{BB962C8B-B14F-4D97-AF65-F5344CB8AC3E}">
        <p14:creationId xmlns:p14="http://schemas.microsoft.com/office/powerpoint/2010/main" val="1145210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endParaRPr lang="en-US"/>
          </a:p>
        </p:txBody>
      </p:sp>
      <p:sp>
        <p:nvSpPr>
          <p:cNvPr id="3" name="Rectangle 13"/>
          <p:cNvSpPr>
            <a:spLocks noGrp="1" noChangeArrowheads="1"/>
          </p:cNvSpPr>
          <p:nvPr>
            <p:ph type="ftr" sz="quarter" idx="11"/>
          </p:nvPr>
        </p:nvSpPr>
        <p:spPr>
          <a:ln/>
        </p:spPr>
        <p:txBody>
          <a:bodyPr/>
          <a:lstStyle>
            <a:lvl1pPr>
              <a:defRPr/>
            </a:lvl1pPr>
          </a:lstStyle>
          <a:p>
            <a:pPr>
              <a:defRPr/>
            </a:pPr>
            <a:endParaRPr lang="en-US"/>
          </a:p>
        </p:txBody>
      </p:sp>
      <p:sp>
        <p:nvSpPr>
          <p:cNvPr id="4" name="Rectangle 14"/>
          <p:cNvSpPr>
            <a:spLocks noGrp="1" noChangeArrowheads="1"/>
          </p:cNvSpPr>
          <p:nvPr>
            <p:ph type="sldNum" sz="quarter" idx="12"/>
          </p:nvPr>
        </p:nvSpPr>
        <p:spPr>
          <a:ln/>
        </p:spPr>
        <p:txBody>
          <a:bodyPr/>
          <a:lstStyle>
            <a:lvl1pPr>
              <a:defRPr/>
            </a:lvl1pPr>
          </a:lstStyle>
          <a:p>
            <a:fld id="{27018647-DF27-4267-BFA2-3182E45178AF}" type="slidenum">
              <a:rPr lang="en-US" altLang="en-US"/>
              <a:pPr/>
              <a:t>‹#›</a:t>
            </a:fld>
            <a:endParaRPr lang="en-US" altLang="en-US"/>
          </a:p>
        </p:txBody>
      </p:sp>
    </p:spTree>
    <p:extLst>
      <p:ext uri="{BB962C8B-B14F-4D97-AF65-F5344CB8AC3E}">
        <p14:creationId xmlns:p14="http://schemas.microsoft.com/office/powerpoint/2010/main" val="2576222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p>
        </p:txBody>
      </p:sp>
      <p:sp>
        <p:nvSpPr>
          <p:cNvPr id="6" name="Rectangle 13"/>
          <p:cNvSpPr>
            <a:spLocks noGrp="1" noChangeArrowheads="1"/>
          </p:cNvSpPr>
          <p:nvPr>
            <p:ph type="ftr" sz="quarter" idx="11"/>
          </p:nvPr>
        </p:nvSpPr>
        <p:spPr>
          <a:ln/>
        </p:spPr>
        <p:txBody>
          <a:bodyPr/>
          <a:lstStyle>
            <a:lvl1pPr>
              <a:defRPr/>
            </a:lvl1pPr>
          </a:lstStyle>
          <a:p>
            <a:pPr>
              <a:defRPr/>
            </a:pPr>
            <a:endParaRPr lang="en-US"/>
          </a:p>
        </p:txBody>
      </p:sp>
      <p:sp>
        <p:nvSpPr>
          <p:cNvPr id="7" name="Rectangle 14"/>
          <p:cNvSpPr>
            <a:spLocks noGrp="1" noChangeArrowheads="1"/>
          </p:cNvSpPr>
          <p:nvPr>
            <p:ph type="sldNum" sz="quarter" idx="12"/>
          </p:nvPr>
        </p:nvSpPr>
        <p:spPr>
          <a:ln/>
        </p:spPr>
        <p:txBody>
          <a:bodyPr/>
          <a:lstStyle>
            <a:lvl1pPr>
              <a:defRPr/>
            </a:lvl1pPr>
          </a:lstStyle>
          <a:p>
            <a:fld id="{C4C18C05-E9BC-44DB-AA70-2321A6275DC1}" type="slidenum">
              <a:rPr lang="en-US" altLang="en-US"/>
              <a:pPr/>
              <a:t>‹#›</a:t>
            </a:fld>
            <a:endParaRPr lang="en-US" altLang="en-US"/>
          </a:p>
        </p:txBody>
      </p:sp>
    </p:spTree>
    <p:extLst>
      <p:ext uri="{BB962C8B-B14F-4D97-AF65-F5344CB8AC3E}">
        <p14:creationId xmlns:p14="http://schemas.microsoft.com/office/powerpoint/2010/main" val="4188369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p>
        </p:txBody>
      </p:sp>
      <p:sp>
        <p:nvSpPr>
          <p:cNvPr id="6" name="Rectangle 13"/>
          <p:cNvSpPr>
            <a:spLocks noGrp="1" noChangeArrowheads="1"/>
          </p:cNvSpPr>
          <p:nvPr>
            <p:ph type="ftr" sz="quarter" idx="11"/>
          </p:nvPr>
        </p:nvSpPr>
        <p:spPr>
          <a:ln/>
        </p:spPr>
        <p:txBody>
          <a:bodyPr/>
          <a:lstStyle>
            <a:lvl1pPr>
              <a:defRPr/>
            </a:lvl1pPr>
          </a:lstStyle>
          <a:p>
            <a:pPr>
              <a:defRPr/>
            </a:pPr>
            <a:endParaRPr lang="en-US"/>
          </a:p>
        </p:txBody>
      </p:sp>
      <p:sp>
        <p:nvSpPr>
          <p:cNvPr id="7" name="Rectangle 14"/>
          <p:cNvSpPr>
            <a:spLocks noGrp="1" noChangeArrowheads="1"/>
          </p:cNvSpPr>
          <p:nvPr>
            <p:ph type="sldNum" sz="quarter" idx="12"/>
          </p:nvPr>
        </p:nvSpPr>
        <p:spPr>
          <a:ln/>
        </p:spPr>
        <p:txBody>
          <a:bodyPr/>
          <a:lstStyle>
            <a:lvl1pPr>
              <a:defRPr/>
            </a:lvl1pPr>
          </a:lstStyle>
          <a:p>
            <a:fld id="{4F0B1FF4-0E0A-4DCD-B3E5-D66AB3AB516F}" type="slidenum">
              <a:rPr lang="en-US" altLang="en-US"/>
              <a:pPr/>
              <a:t>‹#›</a:t>
            </a:fld>
            <a:endParaRPr lang="en-US" altLang="en-US"/>
          </a:p>
        </p:txBody>
      </p:sp>
    </p:spTree>
    <p:extLst>
      <p:ext uri="{BB962C8B-B14F-4D97-AF65-F5344CB8AC3E}">
        <p14:creationId xmlns:p14="http://schemas.microsoft.com/office/powerpoint/2010/main" val="406612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85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11"/>
          <p:cNvSpPr>
            <a:spLocks noGrp="1" noChangeArrowheads="1"/>
          </p:cNvSpPr>
          <p:nvPr>
            <p:ph type="body" idx="1"/>
          </p:nvPr>
        </p:nvSpPr>
        <p:spPr bwMode="auto">
          <a:xfrm>
            <a:off x="685800" y="1600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6" name="Rectangle 12"/>
          <p:cNvSpPr>
            <a:spLocks noGrp="1" noChangeArrowheads="1"/>
          </p:cNvSpPr>
          <p:nvPr>
            <p:ph type="dt" sz="half" idx="2"/>
          </p:nvPr>
        </p:nvSpPr>
        <p:spPr bwMode="auto">
          <a:xfrm>
            <a:off x="685800" y="64008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b="0">
                <a:latin typeface="Times New Roman" pitchFamily="18" charset="0"/>
              </a:defRPr>
            </a:lvl1pPr>
          </a:lstStyle>
          <a:p>
            <a:pPr>
              <a:defRPr/>
            </a:pPr>
            <a:endParaRPr lang="en-US"/>
          </a:p>
        </p:txBody>
      </p:sp>
      <p:sp>
        <p:nvSpPr>
          <p:cNvPr id="1037" name="Rectangle 13"/>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1038" name="Rectangle 14"/>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b="0">
                <a:latin typeface="Times New Roman" panose="02020603050405020304" pitchFamily="18" charset="0"/>
              </a:defRPr>
            </a:lvl1pPr>
          </a:lstStyle>
          <a:p>
            <a:fld id="{5D9C7D65-EA23-4BC8-8849-B64389A42190}"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3600" b="1" i="1">
          <a:solidFill>
            <a:schemeClr val="tx2"/>
          </a:solidFill>
          <a:latin typeface="+mj-lt"/>
          <a:ea typeface="+mj-ea"/>
          <a:cs typeface="+mj-cs"/>
        </a:defRPr>
      </a:lvl1pPr>
      <a:lvl2pPr algn="ctr" rtl="0" eaLnBrk="0" fontAlgn="base" hangingPunct="0">
        <a:spcBef>
          <a:spcPct val="0"/>
        </a:spcBef>
        <a:spcAft>
          <a:spcPct val="0"/>
        </a:spcAft>
        <a:defRPr sz="3600" b="1" i="1">
          <a:solidFill>
            <a:schemeClr val="tx2"/>
          </a:solidFill>
          <a:latin typeface="Arial" charset="0"/>
        </a:defRPr>
      </a:lvl2pPr>
      <a:lvl3pPr algn="ctr" rtl="0" eaLnBrk="0" fontAlgn="base" hangingPunct="0">
        <a:spcBef>
          <a:spcPct val="0"/>
        </a:spcBef>
        <a:spcAft>
          <a:spcPct val="0"/>
        </a:spcAft>
        <a:defRPr sz="3600" b="1" i="1">
          <a:solidFill>
            <a:schemeClr val="tx2"/>
          </a:solidFill>
          <a:latin typeface="Arial" charset="0"/>
        </a:defRPr>
      </a:lvl3pPr>
      <a:lvl4pPr algn="ctr" rtl="0" eaLnBrk="0" fontAlgn="base" hangingPunct="0">
        <a:spcBef>
          <a:spcPct val="0"/>
        </a:spcBef>
        <a:spcAft>
          <a:spcPct val="0"/>
        </a:spcAft>
        <a:defRPr sz="3600" b="1" i="1">
          <a:solidFill>
            <a:schemeClr val="tx2"/>
          </a:solidFill>
          <a:latin typeface="Arial" charset="0"/>
        </a:defRPr>
      </a:lvl4pPr>
      <a:lvl5pPr algn="ctr" rtl="0" eaLnBrk="0" fontAlgn="base" hangingPunct="0">
        <a:spcBef>
          <a:spcPct val="0"/>
        </a:spcBef>
        <a:spcAft>
          <a:spcPct val="0"/>
        </a:spcAft>
        <a:defRPr sz="3600" b="1" i="1">
          <a:solidFill>
            <a:schemeClr val="tx2"/>
          </a:solidFill>
          <a:latin typeface="Arial" charset="0"/>
        </a:defRPr>
      </a:lvl5pPr>
      <a:lvl6pPr marL="457200" algn="ctr" rtl="0" eaLnBrk="0" fontAlgn="base" hangingPunct="0">
        <a:spcBef>
          <a:spcPct val="0"/>
        </a:spcBef>
        <a:spcAft>
          <a:spcPct val="0"/>
        </a:spcAft>
        <a:defRPr sz="3600" b="1" i="1">
          <a:solidFill>
            <a:schemeClr val="tx2"/>
          </a:solidFill>
          <a:latin typeface="Arial" charset="0"/>
        </a:defRPr>
      </a:lvl6pPr>
      <a:lvl7pPr marL="914400" algn="ctr" rtl="0" eaLnBrk="0" fontAlgn="base" hangingPunct="0">
        <a:spcBef>
          <a:spcPct val="0"/>
        </a:spcBef>
        <a:spcAft>
          <a:spcPct val="0"/>
        </a:spcAft>
        <a:defRPr sz="3600" b="1" i="1">
          <a:solidFill>
            <a:schemeClr val="tx2"/>
          </a:solidFill>
          <a:latin typeface="Arial" charset="0"/>
        </a:defRPr>
      </a:lvl7pPr>
      <a:lvl8pPr marL="1371600" algn="ctr" rtl="0" eaLnBrk="0" fontAlgn="base" hangingPunct="0">
        <a:spcBef>
          <a:spcPct val="0"/>
        </a:spcBef>
        <a:spcAft>
          <a:spcPct val="0"/>
        </a:spcAft>
        <a:defRPr sz="3600" b="1" i="1">
          <a:solidFill>
            <a:schemeClr val="tx2"/>
          </a:solidFill>
          <a:latin typeface="Arial" charset="0"/>
        </a:defRPr>
      </a:lvl8pPr>
      <a:lvl9pPr marL="1828800" algn="ctr" rtl="0" eaLnBrk="0" fontAlgn="base" hangingPunct="0">
        <a:spcBef>
          <a:spcPct val="0"/>
        </a:spcBef>
        <a:spcAft>
          <a:spcPct val="0"/>
        </a:spcAft>
        <a:defRPr sz="3600" b="1" i="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5000"/>
        <a:buFont typeface="Monotype Sorts" pitchFamily="2" charset="2"/>
        <a:buChar char="l"/>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4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lr>
          <a:schemeClr val="tx2"/>
        </a:buClr>
        <a:buSzPct val="65000"/>
        <a:buFont typeface="Monotype Sorts" pitchFamily="2" charset="2"/>
        <a:buChar char="l"/>
        <a:defRPr sz="2400" b="1">
          <a:solidFill>
            <a:schemeClr val="tx1"/>
          </a:solidFill>
          <a:latin typeface="+mn-lt"/>
        </a:defRPr>
      </a:lvl4pPr>
      <a:lvl5pPr marL="2057400" indent="-228600" algn="l" rtl="0" eaLnBrk="0" fontAlgn="base" hangingPunct="0">
        <a:spcBef>
          <a:spcPct val="20000"/>
        </a:spcBef>
        <a:spcAft>
          <a:spcPct val="0"/>
        </a:spcAft>
        <a:buClr>
          <a:schemeClr val="tx1"/>
        </a:buClr>
        <a:buChar char="–"/>
        <a:defRPr sz="2400" b="1">
          <a:solidFill>
            <a:schemeClr val="tx1"/>
          </a:solidFill>
          <a:latin typeface="+mn-lt"/>
        </a:defRPr>
      </a:lvl5pPr>
      <a:lvl6pPr marL="2514600" indent="-228600" algn="l" rtl="0" eaLnBrk="0" fontAlgn="base" hangingPunct="0">
        <a:spcBef>
          <a:spcPct val="20000"/>
        </a:spcBef>
        <a:spcAft>
          <a:spcPct val="0"/>
        </a:spcAft>
        <a:buClr>
          <a:schemeClr val="tx1"/>
        </a:buClr>
        <a:buChar char="–"/>
        <a:defRPr sz="2400" b="1">
          <a:solidFill>
            <a:schemeClr val="tx1"/>
          </a:solidFill>
          <a:latin typeface="+mn-lt"/>
        </a:defRPr>
      </a:lvl6pPr>
      <a:lvl7pPr marL="2971800" indent="-228600" algn="l" rtl="0" eaLnBrk="0" fontAlgn="base" hangingPunct="0">
        <a:spcBef>
          <a:spcPct val="20000"/>
        </a:spcBef>
        <a:spcAft>
          <a:spcPct val="0"/>
        </a:spcAft>
        <a:buClr>
          <a:schemeClr val="tx1"/>
        </a:buClr>
        <a:buChar char="–"/>
        <a:defRPr sz="2400" b="1">
          <a:solidFill>
            <a:schemeClr val="tx1"/>
          </a:solidFill>
          <a:latin typeface="+mn-lt"/>
        </a:defRPr>
      </a:lvl7pPr>
      <a:lvl8pPr marL="3429000" indent="-228600" algn="l" rtl="0" eaLnBrk="0" fontAlgn="base" hangingPunct="0">
        <a:spcBef>
          <a:spcPct val="20000"/>
        </a:spcBef>
        <a:spcAft>
          <a:spcPct val="0"/>
        </a:spcAft>
        <a:buClr>
          <a:schemeClr val="tx1"/>
        </a:buClr>
        <a:buChar char="–"/>
        <a:defRPr sz="2400" b="1">
          <a:solidFill>
            <a:schemeClr val="tx1"/>
          </a:solidFill>
          <a:latin typeface="+mn-lt"/>
        </a:defRPr>
      </a:lvl8pPr>
      <a:lvl9pPr marL="3886200" indent="-228600" algn="l" rtl="0" eaLnBrk="0" fontAlgn="base" hangingPunct="0">
        <a:spcBef>
          <a:spcPct val="20000"/>
        </a:spcBef>
        <a:spcAft>
          <a:spcPct val="0"/>
        </a:spcAft>
        <a:buClr>
          <a:schemeClr val="tx1"/>
        </a:buClr>
        <a:buChar char="–"/>
        <a:defRPr sz="2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5.wmf"/><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51.jpeg"/><Relationship Id="rId1" Type="http://schemas.openxmlformats.org/officeDocument/2006/relationships/slideLayout" Target="../slideLayouts/slideLayout6.xml"/><Relationship Id="rId6" Type="http://schemas.openxmlformats.org/officeDocument/2006/relationships/image" Target="../media/image53.wmf"/><Relationship Id="rId5" Type="http://schemas.openxmlformats.org/officeDocument/2006/relationships/oleObject" Target="../embeddings/oleObject6.bin"/><Relationship Id="rId4" Type="http://schemas.openxmlformats.org/officeDocument/2006/relationships/image" Target="../media/image52.emf"/></Relationships>
</file>

<file path=ppt/slides/_rels/slide4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7.bin"/><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673947" y="6774"/>
            <a:ext cx="7772400" cy="1143000"/>
          </a:xfrm>
        </p:spPr>
        <p:txBody>
          <a:bodyPr/>
          <a:lstStyle/>
          <a:p>
            <a:r>
              <a:rPr lang="en-US" altLang="en-US" sz="3200" b="0" i="0" dirty="0">
                <a:latin typeface="Calibri" panose="020F0502020204030204" pitchFamily="34" charset="0"/>
                <a:ea typeface="Calibri" panose="020F0502020204030204" pitchFamily="34" charset="0"/>
                <a:cs typeface="Calibri" panose="020F0502020204030204" pitchFamily="34" charset="0"/>
              </a:rPr>
              <a:t>FE Exam Civil CBT Specifications</a:t>
            </a:r>
            <a:br>
              <a:rPr lang="en-US" altLang="en-US" sz="3200" b="0" i="0" dirty="0">
                <a:latin typeface="Calibri" panose="020F0502020204030204" pitchFamily="34" charset="0"/>
                <a:ea typeface="Calibri" panose="020F0502020204030204" pitchFamily="34" charset="0"/>
                <a:cs typeface="Calibri" panose="020F0502020204030204" pitchFamily="34" charset="0"/>
              </a:rPr>
            </a:br>
            <a:r>
              <a:rPr lang="en-US" altLang="en-US" i="0" u="sng" dirty="0">
                <a:latin typeface="Calibri" panose="020F0502020204030204" pitchFamily="34" charset="0"/>
                <a:ea typeface="Calibri" panose="020F0502020204030204" pitchFamily="34" charset="0"/>
                <a:cs typeface="Calibri" panose="020F0502020204030204" pitchFamily="34" charset="0"/>
              </a:rPr>
              <a:t>Section 7 - Materials</a:t>
            </a:r>
          </a:p>
        </p:txBody>
      </p:sp>
      <p:sp>
        <p:nvSpPr>
          <p:cNvPr id="6" name="Slide Number Placeholder 5"/>
          <p:cNvSpPr>
            <a:spLocks noGrp="1"/>
          </p:cNvSpPr>
          <p:nvPr>
            <p:ph type="sldNum" sz="quarter" idx="12"/>
          </p:nvPr>
        </p:nvSpPr>
        <p:spPr/>
        <p:txBody>
          <a:bodyPr/>
          <a:lstStyle/>
          <a:p>
            <a:fld id="{FE900927-6D50-4329-B6F8-AF8E54BE352F}" type="slidenum">
              <a:rPr lang="en-US" altLang="en-US" smtClean="0"/>
              <a:pPr/>
              <a:t>1</a:t>
            </a:fld>
            <a:endParaRPr lang="en-US" altLang="en-US"/>
          </a:p>
        </p:txBody>
      </p:sp>
      <p:pic>
        <p:nvPicPr>
          <p:cNvPr id="5" name="Picture 4">
            <a:extLst>
              <a:ext uri="{FF2B5EF4-FFF2-40B4-BE49-F238E27FC236}">
                <a16:creationId xmlns:a16="http://schemas.microsoft.com/office/drawing/2014/main" id="{88B31CCC-1E1E-1BA1-5853-D7E5294C3098}"/>
              </a:ext>
            </a:extLst>
          </p:cNvPr>
          <p:cNvPicPr>
            <a:picLocks noChangeAspect="1"/>
          </p:cNvPicPr>
          <p:nvPr/>
        </p:nvPicPr>
        <p:blipFill>
          <a:blip r:embed="rId2"/>
          <a:stretch>
            <a:fillRect/>
          </a:stretch>
        </p:blipFill>
        <p:spPr>
          <a:xfrm>
            <a:off x="19050" y="2846705"/>
            <a:ext cx="9105900" cy="1981200"/>
          </a:xfrm>
          <a:prstGeom prst="rect">
            <a:avLst/>
          </a:prstGeom>
        </p:spPr>
      </p:pic>
      <p:pic>
        <p:nvPicPr>
          <p:cNvPr id="8" name="Picture 7">
            <a:extLst>
              <a:ext uri="{FF2B5EF4-FFF2-40B4-BE49-F238E27FC236}">
                <a16:creationId xmlns:a16="http://schemas.microsoft.com/office/drawing/2014/main" id="{5C9FEA44-354F-AF7B-726A-8ACBD2AB9074}"/>
              </a:ext>
            </a:extLst>
          </p:cNvPr>
          <p:cNvPicPr>
            <a:picLocks noChangeAspect="1"/>
          </p:cNvPicPr>
          <p:nvPr/>
        </p:nvPicPr>
        <p:blipFill>
          <a:blip r:embed="rId3"/>
          <a:stretch>
            <a:fillRect/>
          </a:stretch>
        </p:blipFill>
        <p:spPr>
          <a:xfrm>
            <a:off x="3124200" y="4941358"/>
            <a:ext cx="2409825" cy="561975"/>
          </a:xfrm>
          <a:prstGeom prst="rect">
            <a:avLst/>
          </a:prstGeom>
        </p:spPr>
      </p:pic>
      <p:pic>
        <p:nvPicPr>
          <p:cNvPr id="10" name="Picture 9">
            <a:extLst>
              <a:ext uri="{FF2B5EF4-FFF2-40B4-BE49-F238E27FC236}">
                <a16:creationId xmlns:a16="http://schemas.microsoft.com/office/drawing/2014/main" id="{B8760B6B-8E31-B68B-260E-3A4F0D5AC778}"/>
              </a:ext>
            </a:extLst>
          </p:cNvPr>
          <p:cNvPicPr>
            <a:picLocks noChangeAspect="1"/>
          </p:cNvPicPr>
          <p:nvPr/>
        </p:nvPicPr>
        <p:blipFill>
          <a:blip r:embed="rId4"/>
          <a:stretch>
            <a:fillRect/>
          </a:stretch>
        </p:blipFill>
        <p:spPr>
          <a:xfrm>
            <a:off x="4114800" y="5616786"/>
            <a:ext cx="695325" cy="428625"/>
          </a:xfrm>
          <a:prstGeom prst="rect">
            <a:avLst/>
          </a:prstGeom>
        </p:spPr>
      </p:pic>
      <p:pic>
        <p:nvPicPr>
          <p:cNvPr id="12" name="Picture 11">
            <a:extLst>
              <a:ext uri="{FF2B5EF4-FFF2-40B4-BE49-F238E27FC236}">
                <a16:creationId xmlns:a16="http://schemas.microsoft.com/office/drawing/2014/main" id="{EA69E5E4-4F99-6939-D858-974F4BDFB20A}"/>
              </a:ext>
            </a:extLst>
          </p:cNvPr>
          <p:cNvPicPr>
            <a:picLocks noChangeAspect="1"/>
          </p:cNvPicPr>
          <p:nvPr/>
        </p:nvPicPr>
        <p:blipFill>
          <a:blip r:embed="rId5"/>
          <a:stretch>
            <a:fillRect/>
          </a:stretch>
        </p:blipFill>
        <p:spPr>
          <a:xfrm>
            <a:off x="1590675" y="1273810"/>
            <a:ext cx="5962650" cy="12096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b="0" i="0"/>
              <a:t>Aggregate Moisture States</a:t>
            </a:r>
          </a:p>
        </p:txBody>
      </p:sp>
      <p:pic>
        <p:nvPicPr>
          <p:cNvPr id="9219" name="Picture 3" descr="D:\CE4361\Agg_Mois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0"/>
            <a:ext cx="8574088" cy="3683000"/>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C8B39A9-E7B6-4DEE-AAD7-246022FC5F3C}" type="slidenum">
              <a:rPr lang="en-US" altLang="en-US" smtClean="0"/>
              <a:pPr/>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z="4000" dirty="0"/>
              <a:t>Absorption &amp; Surface Moisture</a:t>
            </a:r>
          </a:p>
        </p:txBody>
      </p:sp>
      <p:graphicFrame>
        <p:nvGraphicFramePr>
          <p:cNvPr id="5" name="Object 12"/>
          <p:cNvGraphicFramePr>
            <a:graphicFrameLocks noChangeAspect="1"/>
          </p:cNvGraphicFramePr>
          <p:nvPr>
            <p:extLst>
              <p:ext uri="{D42A27DB-BD31-4B8C-83A1-F6EECF244321}">
                <p14:modId xmlns:p14="http://schemas.microsoft.com/office/powerpoint/2010/main" val="3995047240"/>
              </p:ext>
            </p:extLst>
          </p:nvPr>
        </p:nvGraphicFramePr>
        <p:xfrm>
          <a:off x="609600" y="1246084"/>
          <a:ext cx="7792506" cy="5126115"/>
        </p:xfrm>
        <a:graphic>
          <a:graphicData uri="http://schemas.openxmlformats.org/presentationml/2006/ole">
            <mc:AlternateContent xmlns:mc="http://schemas.openxmlformats.org/markup-compatibility/2006">
              <mc:Choice xmlns:v="urn:schemas-microsoft-com:vml" Requires="v">
                <p:oleObj name="Artwork" r:id="rId3" imgW="7790476" imgH="5125165" progId="Adobe.Illustrator.7">
                  <p:embed/>
                </p:oleObj>
              </mc:Choice>
              <mc:Fallback>
                <p:oleObj name="Artwork" r:id="rId3" imgW="7790476" imgH="5125165"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46084"/>
                        <a:ext cx="7792506" cy="5126115"/>
                      </a:xfrm>
                      <a:prstGeom prst="rect">
                        <a:avLst/>
                      </a:prstGeom>
                      <a:noFill/>
                      <a:ln>
                        <a:noFill/>
                      </a:ln>
                      <a:effectLst/>
                    </p:spPr>
                  </p:pic>
                </p:oleObj>
              </mc:Fallback>
            </mc:AlternateContent>
          </a:graphicData>
        </a:graphic>
      </p:graphicFrame>
      <p:sp>
        <p:nvSpPr>
          <p:cNvPr id="3" name="Slide Number Placeholder 2"/>
          <p:cNvSpPr>
            <a:spLocks noGrp="1"/>
          </p:cNvSpPr>
          <p:nvPr>
            <p:ph type="sldNum" sz="quarter" idx="12"/>
          </p:nvPr>
        </p:nvSpPr>
        <p:spPr/>
        <p:txBody>
          <a:bodyPr/>
          <a:lstStyle/>
          <a:p>
            <a:fld id="{8DE8FB6D-B9FD-49E4-8B02-C94E17FFC733}" type="slidenum">
              <a:rPr lang="en-US" smtClean="0"/>
              <a:pPr/>
              <a:t>11</a:t>
            </a:fld>
            <a:endParaRPr lang="en-US"/>
          </a:p>
        </p:txBody>
      </p:sp>
      <p:sp>
        <p:nvSpPr>
          <p:cNvPr id="7" name="TextBox 6"/>
          <p:cNvSpPr txBox="1"/>
          <p:nvPr/>
        </p:nvSpPr>
        <p:spPr>
          <a:xfrm>
            <a:off x="8402106" y="6019800"/>
            <a:ext cx="569387" cy="369332"/>
          </a:xfrm>
          <a:prstGeom prst="rect">
            <a:avLst/>
          </a:prstGeom>
          <a:noFill/>
        </p:spPr>
        <p:txBody>
          <a:bodyPr wrap="none" rtlCol="0">
            <a:spAutoFit/>
          </a:bodyPr>
          <a:lstStyle/>
          <a:p>
            <a:r>
              <a:rPr lang="en-US" b="1" dirty="0">
                <a:solidFill>
                  <a:srgbClr val="3333FF"/>
                </a:solidFill>
              </a:rPr>
              <a:t>PCA</a:t>
            </a:r>
          </a:p>
        </p:txBody>
      </p:sp>
    </p:spTree>
    <p:extLst>
      <p:ext uri="{BB962C8B-B14F-4D97-AF65-F5344CB8AC3E}">
        <p14:creationId xmlns:p14="http://schemas.microsoft.com/office/powerpoint/2010/main" val="3818613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074"/>
          <p:cNvSpPr>
            <a:spLocks noGrp="1" noChangeArrowheads="1"/>
          </p:cNvSpPr>
          <p:nvPr>
            <p:ph type="title"/>
          </p:nvPr>
        </p:nvSpPr>
        <p:spPr>
          <a:xfrm>
            <a:off x="152400" y="304800"/>
            <a:ext cx="4495800" cy="838200"/>
          </a:xfrm>
        </p:spPr>
        <p:txBody>
          <a:bodyPr/>
          <a:lstStyle/>
          <a:p>
            <a:r>
              <a:rPr lang="en-US" altLang="en-US" sz="2800" i="0" u="sng"/>
              <a:t>LA Abrasion Test</a:t>
            </a:r>
          </a:p>
        </p:txBody>
      </p:sp>
      <p:pic>
        <p:nvPicPr>
          <p:cNvPr id="10243" name="Picture 3076" descr="H:\Pavement\LA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71600"/>
            <a:ext cx="2781300" cy="2514600"/>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44" name="Picture 3075" descr="H:\Pavement\Degrad.jpg"/>
          <p:cNvPicPr>
            <a:picLocks noChangeAspect="1" noChangeArrowheads="1"/>
          </p:cNvPicPr>
          <p:nvPr/>
        </p:nvPicPr>
        <p:blipFill>
          <a:blip r:embed="rId3">
            <a:extLst>
              <a:ext uri="{28A0092B-C50C-407E-A947-70E740481C1C}">
                <a14:useLocalDpi xmlns:a14="http://schemas.microsoft.com/office/drawing/2010/main" val="0"/>
              </a:ext>
            </a:extLst>
          </a:blip>
          <a:srcRect r="54303"/>
          <a:stretch>
            <a:fillRect/>
          </a:stretch>
        </p:blipFill>
        <p:spPr bwMode="auto">
          <a:xfrm>
            <a:off x="152400" y="4114800"/>
            <a:ext cx="1905000" cy="1917700"/>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245" name="Text Box 3077"/>
          <p:cNvSpPr txBox="1">
            <a:spLocks noChangeArrowheads="1"/>
          </p:cNvSpPr>
          <p:nvPr/>
        </p:nvSpPr>
        <p:spPr bwMode="auto">
          <a:xfrm>
            <a:off x="533400" y="6019800"/>
            <a:ext cx="1092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lg" len="me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b="0"/>
              <a:t>Before</a:t>
            </a:r>
          </a:p>
        </p:txBody>
      </p:sp>
      <p:pic>
        <p:nvPicPr>
          <p:cNvPr id="10246" name="Picture 3081" descr="H:\Pavement\Degrad.jpg"/>
          <p:cNvPicPr>
            <a:picLocks noChangeAspect="1" noChangeArrowheads="1"/>
          </p:cNvPicPr>
          <p:nvPr/>
        </p:nvPicPr>
        <p:blipFill>
          <a:blip r:embed="rId3">
            <a:extLst>
              <a:ext uri="{28A0092B-C50C-407E-A947-70E740481C1C}">
                <a14:useLocalDpi xmlns:a14="http://schemas.microsoft.com/office/drawing/2010/main" val="0"/>
              </a:ext>
            </a:extLst>
          </a:blip>
          <a:srcRect l="54837"/>
          <a:stretch>
            <a:fillRect/>
          </a:stretch>
        </p:blipFill>
        <p:spPr bwMode="auto">
          <a:xfrm>
            <a:off x="2286000" y="4114800"/>
            <a:ext cx="1882775" cy="1917700"/>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247" name="Text Box 3083"/>
          <p:cNvSpPr txBox="1">
            <a:spLocks noChangeArrowheads="1"/>
          </p:cNvSpPr>
          <p:nvPr/>
        </p:nvSpPr>
        <p:spPr bwMode="auto">
          <a:xfrm>
            <a:off x="2143125" y="6032500"/>
            <a:ext cx="21875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lg" len="me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a:spcBef>
                <a:spcPct val="0"/>
              </a:spcBef>
              <a:buClrTx/>
              <a:buSzTx/>
              <a:buFontTx/>
              <a:buNone/>
            </a:pPr>
            <a:r>
              <a:rPr lang="en-US" altLang="en-US" b="0"/>
              <a:t>After</a:t>
            </a:r>
          </a:p>
          <a:p>
            <a:pPr algn="ctr">
              <a:spcBef>
                <a:spcPct val="0"/>
              </a:spcBef>
              <a:buClrTx/>
              <a:buSzTx/>
              <a:buFontTx/>
              <a:buNone/>
            </a:pPr>
            <a:r>
              <a:rPr lang="en-US" altLang="en-US" sz="2000" b="0"/>
              <a:t>(Uses #12 Sieve)</a:t>
            </a:r>
          </a:p>
        </p:txBody>
      </p:sp>
      <p:sp>
        <p:nvSpPr>
          <p:cNvPr id="8" name="Rectangle 2"/>
          <p:cNvSpPr txBox="1">
            <a:spLocks noChangeArrowheads="1"/>
          </p:cNvSpPr>
          <p:nvPr/>
        </p:nvSpPr>
        <p:spPr bwMode="auto">
          <a:xfrm>
            <a:off x="5105400" y="152400"/>
            <a:ext cx="3200400" cy="1143000"/>
          </a:xfrm>
          <a:prstGeom prst="rect">
            <a:avLst/>
          </a:prstGeom>
          <a:noFill/>
          <a:ln w="9525">
            <a:noFill/>
            <a:miter lim="800000"/>
            <a:headEnd/>
            <a:tailEnd/>
          </a:ln>
        </p:spPr>
        <p:txBody>
          <a:bodyPr lIns="92075" tIns="46038" rIns="92075" bIns="46038" anchor="ctr"/>
          <a:lstStyle/>
          <a:p>
            <a:pPr>
              <a:defRPr/>
            </a:pPr>
            <a:r>
              <a:rPr lang="en-US" sz="2800" u="sng" kern="0" dirty="0">
                <a:solidFill>
                  <a:schemeClr val="tx2"/>
                </a:solidFill>
                <a:latin typeface="+mj-lt"/>
                <a:ea typeface="+mj-ea"/>
                <a:cs typeface="+mj-cs"/>
              </a:rPr>
              <a:t>Soundness Test</a:t>
            </a:r>
          </a:p>
        </p:txBody>
      </p:sp>
      <p:pic>
        <p:nvPicPr>
          <p:cNvPr id="9" name="Picture 3"/>
          <p:cNvPicPr>
            <a:picLocks noChangeAspect="1" noChangeArrowheads="1"/>
          </p:cNvPicPr>
          <p:nvPr/>
        </p:nvPicPr>
        <p:blipFill>
          <a:blip r:embed="rId4" cstate="print">
            <a:lum bright="14000"/>
            <a:extLst>
              <a:ext uri="{28A0092B-C50C-407E-A947-70E740481C1C}">
                <a14:useLocalDpi xmlns:a14="http://schemas.microsoft.com/office/drawing/2010/main" val="0"/>
              </a:ext>
            </a:extLst>
          </a:blip>
          <a:srcRect/>
          <a:stretch>
            <a:fillRect/>
          </a:stretch>
        </p:blipFill>
        <p:spPr bwMode="auto">
          <a:xfrm>
            <a:off x="4424363" y="4165600"/>
            <a:ext cx="2387600" cy="1778000"/>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4"/>
          <p:cNvPicPr>
            <a:picLocks noChangeArrowheads="1"/>
          </p:cNvPicPr>
          <p:nvPr/>
        </p:nvPicPr>
        <p:blipFill>
          <a:blip r:embed="rId5" cstate="print">
            <a:lum bright="14000"/>
            <a:extLst>
              <a:ext uri="{28A0092B-C50C-407E-A947-70E740481C1C}">
                <a14:useLocalDpi xmlns:a14="http://schemas.microsoft.com/office/drawing/2010/main" val="0"/>
              </a:ext>
            </a:extLst>
          </a:blip>
          <a:srcRect/>
          <a:stretch>
            <a:fillRect/>
          </a:stretch>
        </p:blipFill>
        <p:spPr bwMode="auto">
          <a:xfrm>
            <a:off x="7105650" y="4176713"/>
            <a:ext cx="1962150" cy="1741487"/>
          </a:xfrm>
          <a:prstGeom prst="rect">
            <a:avLst/>
          </a:prstGeom>
          <a:noFill/>
          <a:ln w="508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251" name="Rectangle 5"/>
          <p:cNvSpPr>
            <a:spLocks noChangeArrowheads="1"/>
          </p:cNvSpPr>
          <p:nvPr/>
        </p:nvSpPr>
        <p:spPr bwMode="auto">
          <a:xfrm>
            <a:off x="4800600" y="6096000"/>
            <a:ext cx="172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a:spcBef>
                <a:spcPct val="50000"/>
              </a:spcBef>
              <a:buClrTx/>
              <a:buSzTx/>
              <a:buFontTx/>
              <a:buNone/>
            </a:pPr>
            <a:r>
              <a:rPr lang="en-US" altLang="en-US" sz="2000" b="0">
                <a:solidFill>
                  <a:srgbClr val="FFFFFF"/>
                </a:solidFill>
              </a:rPr>
              <a:t>Before</a:t>
            </a:r>
          </a:p>
        </p:txBody>
      </p:sp>
      <p:sp>
        <p:nvSpPr>
          <p:cNvPr id="10252" name="Rectangle 6"/>
          <p:cNvSpPr>
            <a:spLocks noChangeArrowheads="1"/>
          </p:cNvSpPr>
          <p:nvPr/>
        </p:nvSpPr>
        <p:spPr bwMode="auto">
          <a:xfrm>
            <a:off x="6934200" y="5951538"/>
            <a:ext cx="22860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a:spcBef>
                <a:spcPct val="50000"/>
              </a:spcBef>
              <a:buClrTx/>
              <a:buSzTx/>
              <a:buFontTx/>
              <a:buNone/>
            </a:pPr>
            <a:r>
              <a:rPr lang="en-US" altLang="en-US" sz="2000" b="0">
                <a:solidFill>
                  <a:srgbClr val="FFFFFF"/>
                </a:solidFill>
              </a:rPr>
              <a:t>   After </a:t>
            </a:r>
          </a:p>
          <a:p>
            <a:pPr algn="ctr">
              <a:spcBef>
                <a:spcPct val="15000"/>
              </a:spcBef>
              <a:buClrTx/>
              <a:buSzTx/>
              <a:buFontTx/>
              <a:buNone/>
            </a:pPr>
            <a:r>
              <a:rPr lang="en-US" altLang="en-US" sz="2000" b="0">
                <a:solidFill>
                  <a:srgbClr val="FFFFFF"/>
                </a:solidFill>
              </a:rPr>
              <a:t>(Uses 8mm Sieve)</a:t>
            </a:r>
          </a:p>
        </p:txBody>
      </p:sp>
      <p:sp>
        <p:nvSpPr>
          <p:cNvPr id="13" name="Text Box 7"/>
          <p:cNvSpPr txBox="1">
            <a:spLocks noChangeArrowheads="1"/>
          </p:cNvSpPr>
          <p:nvPr/>
        </p:nvSpPr>
        <p:spPr bwMode="auto">
          <a:xfrm>
            <a:off x="5105400" y="1371600"/>
            <a:ext cx="3962400" cy="1987550"/>
          </a:xfrm>
          <a:prstGeom prst="rect">
            <a:avLst/>
          </a:prstGeom>
          <a:noFill/>
          <a:ln w="50800">
            <a:noFill/>
            <a:miter lim="800000"/>
            <a:headEnd type="none" w="sm" len="sm"/>
            <a:tailEnd type="none" w="lg" len="med"/>
          </a:ln>
          <a:effectLst/>
        </p:spPr>
        <p:txBody>
          <a:bodyPr>
            <a:spAutoFit/>
          </a:bodyPr>
          <a:lstStyle/>
          <a:p>
            <a:pPr lvl="1" indent="-457200">
              <a:buFont typeface="Arial" pitchFamily="34" charset="0"/>
              <a:buChar char="•"/>
              <a:defRPr/>
            </a:pPr>
            <a:r>
              <a:rPr lang="en-US" b="0" dirty="0">
                <a:latin typeface="Arial" charset="0"/>
              </a:rPr>
              <a:t>Five cycles of </a:t>
            </a:r>
          </a:p>
          <a:p>
            <a:pPr marL="914400" lvl="1" indent="-457200">
              <a:buFont typeface="Arial" pitchFamily="34" charset="0"/>
              <a:buChar char="•"/>
              <a:defRPr/>
            </a:pPr>
            <a:r>
              <a:rPr lang="en-US" sz="2000" b="0" dirty="0">
                <a:latin typeface="Arial" charset="0"/>
              </a:rPr>
              <a:t>Soaking (in Mg or Sodium Sulfate solution), </a:t>
            </a:r>
          </a:p>
          <a:p>
            <a:pPr marL="914400" lvl="1" indent="-457200">
              <a:buFont typeface="Arial" pitchFamily="34" charset="0"/>
              <a:buChar char="•"/>
              <a:defRPr/>
            </a:pPr>
            <a:r>
              <a:rPr lang="en-US" sz="2000" b="0" dirty="0">
                <a:latin typeface="Arial" charset="0"/>
              </a:rPr>
              <a:t>Oven Drying</a:t>
            </a:r>
          </a:p>
          <a:p>
            <a:pPr>
              <a:spcBef>
                <a:spcPct val="40000"/>
              </a:spcBef>
              <a:defRPr/>
            </a:pPr>
            <a:endParaRPr lang="en-US" sz="2800" b="0" dirty="0">
              <a:latin typeface="Arial" charset="0"/>
            </a:endParaRPr>
          </a:p>
        </p:txBody>
      </p:sp>
      <p:cxnSp>
        <p:nvCxnSpPr>
          <p:cNvPr id="10254" name="Straight Connector 14"/>
          <p:cNvCxnSpPr>
            <a:cxnSpLocks noChangeShapeType="1"/>
          </p:cNvCxnSpPr>
          <p:nvPr/>
        </p:nvCxnSpPr>
        <p:spPr bwMode="auto">
          <a:xfrm rot="16200000" flipH="1">
            <a:off x="1066800" y="3429000"/>
            <a:ext cx="6477000" cy="76200"/>
          </a:xfrm>
          <a:prstGeom prst="line">
            <a:avLst/>
          </a:prstGeom>
          <a:noFill/>
          <a:ln w="38100" algn="ctr">
            <a:solidFill>
              <a:srgbClr val="99FFFF"/>
            </a:solidFill>
            <a:round/>
            <a:headEnd type="none" w="sm" len="sm"/>
            <a:tailEnd type="none" w="lg" len="med"/>
          </a:ln>
          <a:extLst>
            <a:ext uri="{909E8E84-426E-40DD-AFC4-6F175D3DCCD1}">
              <a14:hiddenFill xmlns:a14="http://schemas.microsoft.com/office/drawing/2010/main">
                <a:noFill/>
              </a14:hiddenFill>
            </a:ext>
          </a:extLst>
        </p:spPr>
      </p:cxnSp>
      <p:sp>
        <p:nvSpPr>
          <p:cNvPr id="2" name="Slide Number Placeholder 1"/>
          <p:cNvSpPr>
            <a:spLocks noGrp="1"/>
          </p:cNvSpPr>
          <p:nvPr>
            <p:ph type="sldNum" sz="quarter" idx="12"/>
          </p:nvPr>
        </p:nvSpPr>
        <p:spPr/>
        <p:txBody>
          <a:bodyPr/>
          <a:lstStyle/>
          <a:p>
            <a:fld id="{FC8B39A9-E7B6-4DEE-AAD7-246022FC5F3C}" type="slidenum">
              <a:rPr lang="en-US" altLang="en-US" smtClean="0"/>
              <a:pPr/>
              <a:t>12</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sz="quarter"/>
          </p:nvPr>
        </p:nvSpPr>
        <p:spPr/>
        <p:txBody>
          <a:bodyPr/>
          <a:lstStyle/>
          <a:p>
            <a:r>
              <a:rPr lang="en-US" altLang="en-US" sz="4400" i="0"/>
              <a:t>Portland Cement Concrete</a:t>
            </a:r>
          </a:p>
        </p:txBody>
      </p:sp>
      <p:sp>
        <p:nvSpPr>
          <p:cNvPr id="11267" name="Subtitle 2"/>
          <p:cNvSpPr>
            <a:spLocks noGrp="1"/>
          </p:cNvSpPr>
          <p:nvPr>
            <p:ph type="subTitle" sz="quarter" idx="1"/>
          </p:nvPr>
        </p:nvSpPr>
        <p:spPr/>
        <p:txBody>
          <a:bodyPr/>
          <a:lstStyle/>
          <a:p>
            <a:endParaRPr lang="en-US" altLang="en-US"/>
          </a:p>
        </p:txBody>
      </p:sp>
      <p:sp>
        <p:nvSpPr>
          <p:cNvPr id="2" name="Slide Number Placeholder 1"/>
          <p:cNvSpPr>
            <a:spLocks noGrp="1"/>
          </p:cNvSpPr>
          <p:nvPr>
            <p:ph type="sldNum" sz="quarter" idx="12"/>
          </p:nvPr>
        </p:nvSpPr>
        <p:spPr/>
        <p:txBody>
          <a:bodyPr/>
          <a:lstStyle/>
          <a:p>
            <a:fld id="{C8F7B1ED-235E-4EC5-8C26-C6C54877C282}"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229600" cy="1371600"/>
          </a:xfrm>
        </p:spPr>
        <p:txBody>
          <a:bodyPr/>
          <a:lstStyle/>
          <a:p>
            <a:pPr eaLnBrk="1" hangingPunct="1"/>
            <a:r>
              <a:rPr lang="en-US" altLang="en-US" b="0" i="0"/>
              <a:t>Constituents of </a:t>
            </a:r>
            <a:br>
              <a:rPr lang="en-US" altLang="en-US" b="0" i="0"/>
            </a:br>
            <a:r>
              <a:rPr lang="en-US" altLang="en-US" b="0" i="0"/>
              <a:t>Portland Cement Concrete</a:t>
            </a:r>
          </a:p>
        </p:txBody>
      </p:sp>
      <p:sp>
        <p:nvSpPr>
          <p:cNvPr id="1027" name="Rectangle 3"/>
          <p:cNvSpPr>
            <a:spLocks noGrp="1" noChangeArrowheads="1"/>
          </p:cNvSpPr>
          <p:nvPr>
            <p:ph type="body" idx="1"/>
          </p:nvPr>
        </p:nvSpPr>
        <p:spPr>
          <a:xfrm>
            <a:off x="457200" y="1676400"/>
            <a:ext cx="7848600" cy="4572000"/>
          </a:xfrm>
        </p:spPr>
        <p:txBody>
          <a:bodyPr/>
          <a:lstStyle/>
          <a:p>
            <a:pPr eaLnBrk="1" hangingPunct="1">
              <a:lnSpc>
                <a:spcPct val="90000"/>
              </a:lnSpc>
              <a:defRPr/>
            </a:pPr>
            <a:r>
              <a:rPr lang="en-US" sz="2800" b="0" dirty="0"/>
              <a:t>Cementitious Materials</a:t>
            </a:r>
          </a:p>
          <a:p>
            <a:pPr lvl="1" eaLnBrk="1" hangingPunct="1">
              <a:lnSpc>
                <a:spcPct val="90000"/>
              </a:lnSpc>
              <a:defRPr/>
            </a:pPr>
            <a:r>
              <a:rPr lang="en-US" b="0" dirty="0"/>
              <a:t>Portland cement</a:t>
            </a:r>
          </a:p>
          <a:p>
            <a:pPr lvl="1" eaLnBrk="1" hangingPunct="1">
              <a:lnSpc>
                <a:spcPct val="90000"/>
              </a:lnSpc>
              <a:defRPr/>
            </a:pPr>
            <a:r>
              <a:rPr lang="en-US" b="0" dirty="0"/>
              <a:t>Mineral admixtures or supplemental </a:t>
            </a:r>
            <a:r>
              <a:rPr lang="en-US" b="0" dirty="0" err="1"/>
              <a:t>cementitious</a:t>
            </a:r>
            <a:r>
              <a:rPr lang="en-US" b="0" dirty="0"/>
              <a:t> materials (i.e. fly ash, slag, silica fume)</a:t>
            </a:r>
          </a:p>
          <a:p>
            <a:pPr eaLnBrk="1" hangingPunct="1">
              <a:lnSpc>
                <a:spcPct val="90000"/>
              </a:lnSpc>
              <a:defRPr/>
            </a:pPr>
            <a:r>
              <a:rPr lang="en-US" sz="2800" b="0" dirty="0"/>
              <a:t>Water</a:t>
            </a:r>
          </a:p>
          <a:p>
            <a:pPr lvl="1" eaLnBrk="1" hangingPunct="1">
              <a:lnSpc>
                <a:spcPct val="90000"/>
              </a:lnSpc>
              <a:defRPr/>
            </a:pPr>
            <a:r>
              <a:rPr lang="en-US" b="0" dirty="0"/>
              <a:t>For hydration</a:t>
            </a:r>
          </a:p>
          <a:p>
            <a:pPr lvl="1" eaLnBrk="1" hangingPunct="1">
              <a:lnSpc>
                <a:spcPct val="90000"/>
              </a:lnSpc>
              <a:defRPr/>
            </a:pPr>
            <a:r>
              <a:rPr lang="en-US" b="0" dirty="0"/>
              <a:t>For Workability</a:t>
            </a:r>
          </a:p>
          <a:p>
            <a:pPr eaLnBrk="1" hangingPunct="1">
              <a:lnSpc>
                <a:spcPct val="90000"/>
              </a:lnSpc>
              <a:defRPr/>
            </a:pPr>
            <a:r>
              <a:rPr lang="en-US" sz="2800" b="0" dirty="0"/>
              <a:t>Aggregates</a:t>
            </a:r>
          </a:p>
          <a:p>
            <a:pPr lvl="1" eaLnBrk="1" hangingPunct="1">
              <a:lnSpc>
                <a:spcPct val="90000"/>
              </a:lnSpc>
              <a:defRPr/>
            </a:pPr>
            <a:r>
              <a:rPr lang="en-US" b="0" dirty="0"/>
              <a:t>Coarse aggregate</a:t>
            </a:r>
          </a:p>
          <a:p>
            <a:pPr lvl="1" eaLnBrk="1" hangingPunct="1">
              <a:lnSpc>
                <a:spcPct val="90000"/>
              </a:lnSpc>
              <a:defRPr/>
            </a:pPr>
            <a:r>
              <a:rPr lang="en-US" b="0" dirty="0"/>
              <a:t>Fine aggregate</a:t>
            </a:r>
          </a:p>
          <a:p>
            <a:pPr eaLnBrk="1" hangingPunct="1">
              <a:lnSpc>
                <a:spcPct val="90000"/>
              </a:lnSpc>
              <a:defRPr/>
            </a:pPr>
            <a:r>
              <a:rPr lang="en-US" sz="2800" b="0" dirty="0"/>
              <a:t>Air Voids</a:t>
            </a:r>
          </a:p>
          <a:p>
            <a:pPr eaLnBrk="1" hangingPunct="1">
              <a:lnSpc>
                <a:spcPct val="90000"/>
              </a:lnSpc>
              <a:defRPr/>
            </a:pPr>
            <a:r>
              <a:rPr lang="en-US" sz="2800" b="0" dirty="0">
                <a:solidFill>
                  <a:schemeClr val="accent2">
                    <a:lumMod val="60000"/>
                    <a:lumOff val="40000"/>
                  </a:schemeClr>
                </a:solidFill>
              </a:rPr>
              <a:t>Chemical admixtures</a:t>
            </a:r>
          </a:p>
        </p:txBody>
      </p:sp>
      <p:sp>
        <p:nvSpPr>
          <p:cNvPr id="2" name="Slide Number Placeholder 1"/>
          <p:cNvSpPr>
            <a:spLocks noGrp="1"/>
          </p:cNvSpPr>
          <p:nvPr>
            <p:ph type="sldNum" sz="quarter" idx="12"/>
          </p:nvPr>
        </p:nvSpPr>
        <p:spPr/>
        <p:txBody>
          <a:bodyPr/>
          <a:lstStyle/>
          <a:p>
            <a:fld id="{FE900927-6D50-4329-B6F8-AF8E54BE352F}" type="slidenum">
              <a:rPr lang="en-US" altLang="en-US" smtClean="0"/>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76200"/>
            <a:ext cx="8229600" cy="533400"/>
          </a:xfrm>
        </p:spPr>
        <p:txBody>
          <a:bodyPr/>
          <a:lstStyle/>
          <a:p>
            <a:pPr eaLnBrk="1" hangingPunct="1"/>
            <a:r>
              <a:rPr lang="en-US" altLang="en-US" sz="2800" b="0" i="0"/>
              <a:t>Constituents of Portland Cement Concrete</a:t>
            </a:r>
          </a:p>
        </p:txBody>
      </p:sp>
      <p:sp>
        <p:nvSpPr>
          <p:cNvPr id="13315" name="Text Box 7"/>
          <p:cNvSpPr txBox="1">
            <a:spLocks noChangeArrowheads="1"/>
          </p:cNvSpPr>
          <p:nvPr/>
        </p:nvSpPr>
        <p:spPr bwMode="auto">
          <a:xfrm>
            <a:off x="2590800" y="644525"/>
            <a:ext cx="37338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600" b="0"/>
              <a:t>Portland Cement Concrete (PCC)</a:t>
            </a:r>
          </a:p>
        </p:txBody>
      </p:sp>
      <p:sp>
        <p:nvSpPr>
          <p:cNvPr id="13316" name="Text Box 8"/>
          <p:cNvSpPr txBox="1">
            <a:spLocks noChangeArrowheads="1"/>
          </p:cNvSpPr>
          <p:nvPr/>
        </p:nvSpPr>
        <p:spPr bwMode="auto">
          <a:xfrm>
            <a:off x="4876800" y="1371600"/>
            <a:ext cx="18288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600" b="0"/>
              <a:t>Mortar</a:t>
            </a:r>
          </a:p>
        </p:txBody>
      </p:sp>
      <p:sp>
        <p:nvSpPr>
          <p:cNvPr id="13317" name="Text Box 9"/>
          <p:cNvSpPr txBox="1">
            <a:spLocks noChangeArrowheads="1"/>
          </p:cNvSpPr>
          <p:nvPr/>
        </p:nvSpPr>
        <p:spPr bwMode="auto">
          <a:xfrm>
            <a:off x="1295400" y="1371600"/>
            <a:ext cx="31242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600" b="0"/>
              <a:t>Coarse Aggregate</a:t>
            </a:r>
          </a:p>
        </p:txBody>
      </p:sp>
      <p:sp>
        <p:nvSpPr>
          <p:cNvPr id="13318" name="Text Box 10"/>
          <p:cNvSpPr txBox="1">
            <a:spLocks noChangeArrowheads="1"/>
          </p:cNvSpPr>
          <p:nvPr/>
        </p:nvSpPr>
        <p:spPr bwMode="auto">
          <a:xfrm>
            <a:off x="6019800" y="2209800"/>
            <a:ext cx="22860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600" b="0"/>
              <a:t>Fine Aggregate (Sand)</a:t>
            </a:r>
          </a:p>
        </p:txBody>
      </p:sp>
      <p:sp>
        <p:nvSpPr>
          <p:cNvPr id="13319" name="Text Box 11"/>
          <p:cNvSpPr txBox="1">
            <a:spLocks noChangeArrowheads="1"/>
          </p:cNvSpPr>
          <p:nvPr/>
        </p:nvSpPr>
        <p:spPr bwMode="auto">
          <a:xfrm>
            <a:off x="3733800" y="2209800"/>
            <a:ext cx="15240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600" b="0"/>
              <a:t>Cement Paste</a:t>
            </a:r>
          </a:p>
        </p:txBody>
      </p:sp>
      <p:sp>
        <p:nvSpPr>
          <p:cNvPr id="13320" name="Text Box 12"/>
          <p:cNvSpPr txBox="1">
            <a:spLocks noChangeArrowheads="1"/>
          </p:cNvSpPr>
          <p:nvPr/>
        </p:nvSpPr>
        <p:spPr bwMode="auto">
          <a:xfrm>
            <a:off x="152400" y="3063875"/>
            <a:ext cx="24384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600" b="0"/>
              <a:t>Cementitious Materials</a:t>
            </a:r>
          </a:p>
        </p:txBody>
      </p:sp>
      <p:sp>
        <p:nvSpPr>
          <p:cNvPr id="13321" name="Text Box 13"/>
          <p:cNvSpPr txBox="1">
            <a:spLocks noChangeArrowheads="1"/>
          </p:cNvSpPr>
          <p:nvPr/>
        </p:nvSpPr>
        <p:spPr bwMode="auto">
          <a:xfrm>
            <a:off x="2895600" y="3048000"/>
            <a:ext cx="13716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600" b="0"/>
              <a:t>Water</a:t>
            </a:r>
          </a:p>
        </p:txBody>
      </p:sp>
      <p:sp>
        <p:nvSpPr>
          <p:cNvPr id="13322" name="Text Box 14"/>
          <p:cNvSpPr txBox="1">
            <a:spLocks noChangeArrowheads="1"/>
          </p:cNvSpPr>
          <p:nvPr/>
        </p:nvSpPr>
        <p:spPr bwMode="auto">
          <a:xfrm>
            <a:off x="4572000" y="3048000"/>
            <a:ext cx="11430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600" b="0"/>
              <a:t>Air</a:t>
            </a:r>
          </a:p>
        </p:txBody>
      </p:sp>
      <p:grpSp>
        <p:nvGrpSpPr>
          <p:cNvPr id="13323" name="Group 19"/>
          <p:cNvGrpSpPr>
            <a:grpSpLocks/>
          </p:cNvGrpSpPr>
          <p:nvPr/>
        </p:nvGrpSpPr>
        <p:grpSpPr bwMode="auto">
          <a:xfrm>
            <a:off x="2895600" y="990600"/>
            <a:ext cx="2895600" cy="381000"/>
            <a:chOff x="1824" y="1440"/>
            <a:chExt cx="1824" cy="384"/>
          </a:xfrm>
        </p:grpSpPr>
        <p:sp>
          <p:nvSpPr>
            <p:cNvPr id="13351" name="Line 15"/>
            <p:cNvSpPr>
              <a:spLocks noChangeShapeType="1"/>
            </p:cNvSpPr>
            <p:nvPr/>
          </p:nvSpPr>
          <p:spPr bwMode="auto">
            <a:xfrm flipV="1">
              <a:off x="1824" y="1632"/>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52" name="Line 16"/>
            <p:cNvSpPr>
              <a:spLocks noChangeShapeType="1"/>
            </p:cNvSpPr>
            <p:nvPr/>
          </p:nvSpPr>
          <p:spPr bwMode="auto">
            <a:xfrm flipV="1">
              <a:off x="3648" y="1632"/>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53" name="Line 17"/>
            <p:cNvSpPr>
              <a:spLocks noChangeShapeType="1"/>
            </p:cNvSpPr>
            <p:nvPr/>
          </p:nvSpPr>
          <p:spPr bwMode="auto">
            <a:xfrm>
              <a:off x="1824" y="1632"/>
              <a:ext cx="18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54" name="Line 18"/>
            <p:cNvSpPr>
              <a:spLocks noChangeShapeType="1"/>
            </p:cNvSpPr>
            <p:nvPr/>
          </p:nvSpPr>
          <p:spPr bwMode="auto">
            <a:xfrm flipV="1">
              <a:off x="2736" y="1440"/>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3324" name="Line 26"/>
          <p:cNvSpPr>
            <a:spLocks noChangeShapeType="1"/>
          </p:cNvSpPr>
          <p:nvPr/>
        </p:nvSpPr>
        <p:spPr bwMode="auto">
          <a:xfrm flipV="1">
            <a:off x="4495800" y="1981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5" name="Line 27"/>
          <p:cNvSpPr>
            <a:spLocks noChangeShapeType="1"/>
          </p:cNvSpPr>
          <p:nvPr/>
        </p:nvSpPr>
        <p:spPr bwMode="auto">
          <a:xfrm flipV="1">
            <a:off x="7162800" y="19812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6" name="Line 28"/>
          <p:cNvSpPr>
            <a:spLocks noChangeShapeType="1"/>
          </p:cNvSpPr>
          <p:nvPr/>
        </p:nvSpPr>
        <p:spPr bwMode="auto">
          <a:xfrm>
            <a:off x="4495800" y="1981200"/>
            <a:ext cx="2667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7" name="Line 29"/>
          <p:cNvSpPr>
            <a:spLocks noChangeShapeType="1"/>
          </p:cNvSpPr>
          <p:nvPr/>
        </p:nvSpPr>
        <p:spPr bwMode="auto">
          <a:xfrm flipV="1">
            <a:off x="5791200" y="175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8" name="Line 31"/>
          <p:cNvSpPr>
            <a:spLocks noChangeShapeType="1"/>
          </p:cNvSpPr>
          <p:nvPr/>
        </p:nvSpPr>
        <p:spPr bwMode="auto">
          <a:xfrm flipV="1">
            <a:off x="1371600" y="28194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9" name="Line 33"/>
          <p:cNvSpPr>
            <a:spLocks noChangeShapeType="1"/>
          </p:cNvSpPr>
          <p:nvPr/>
        </p:nvSpPr>
        <p:spPr bwMode="auto">
          <a:xfrm>
            <a:off x="1371600" y="2819400"/>
            <a:ext cx="548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30" name="Line 34"/>
          <p:cNvSpPr>
            <a:spLocks noChangeShapeType="1"/>
          </p:cNvSpPr>
          <p:nvPr/>
        </p:nvSpPr>
        <p:spPr bwMode="auto">
          <a:xfrm flipV="1">
            <a:off x="4495800" y="2590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3828" name="Text Box 36"/>
          <p:cNvSpPr txBox="1">
            <a:spLocks noChangeArrowheads="1"/>
          </p:cNvSpPr>
          <p:nvPr/>
        </p:nvSpPr>
        <p:spPr bwMode="auto">
          <a:xfrm>
            <a:off x="6019800" y="3048000"/>
            <a:ext cx="1676400" cy="590550"/>
          </a:xfrm>
          <a:prstGeom prst="rect">
            <a:avLst/>
          </a:prstGeom>
          <a:noFill/>
          <a:ln w="9525">
            <a:solidFill>
              <a:schemeClr val="tx1"/>
            </a:solidFill>
            <a:miter lim="800000"/>
            <a:headEnd/>
            <a:tailEnd/>
          </a:ln>
          <a:effectLst/>
        </p:spPr>
        <p:txBody>
          <a:bodyPr>
            <a:spAutoFit/>
          </a:bodyPr>
          <a:lstStyle/>
          <a:p>
            <a:pPr algn="ctr" eaLnBrk="1" hangingPunct="1">
              <a:spcBef>
                <a:spcPct val="50000"/>
              </a:spcBef>
              <a:defRPr/>
            </a:pPr>
            <a:r>
              <a:rPr lang="en-US" sz="1600" b="0" dirty="0">
                <a:solidFill>
                  <a:schemeClr val="accent5">
                    <a:lumMod val="75000"/>
                  </a:schemeClr>
                </a:solidFill>
                <a:latin typeface="Arial" charset="0"/>
              </a:rPr>
              <a:t>Chemical Admixtures</a:t>
            </a:r>
          </a:p>
        </p:txBody>
      </p:sp>
      <p:sp>
        <p:nvSpPr>
          <p:cNvPr id="33830" name="Text Box 38"/>
          <p:cNvSpPr txBox="1">
            <a:spLocks noChangeArrowheads="1"/>
          </p:cNvSpPr>
          <p:nvPr/>
        </p:nvSpPr>
        <p:spPr bwMode="auto">
          <a:xfrm>
            <a:off x="152400" y="3886200"/>
            <a:ext cx="1752600" cy="346075"/>
          </a:xfrm>
          <a:prstGeom prst="rect">
            <a:avLst/>
          </a:prstGeom>
          <a:noFill/>
          <a:ln w="9525">
            <a:solidFill>
              <a:schemeClr val="tx1"/>
            </a:solidFill>
            <a:miter lim="800000"/>
            <a:headEnd/>
            <a:tailEnd/>
          </a:ln>
          <a:effectLst/>
        </p:spPr>
        <p:txBody>
          <a:bodyPr>
            <a:spAutoFit/>
          </a:bodyPr>
          <a:lstStyle/>
          <a:p>
            <a:pPr algn="ctr" eaLnBrk="1" hangingPunct="1">
              <a:spcBef>
                <a:spcPct val="50000"/>
              </a:spcBef>
              <a:defRPr/>
            </a:pPr>
            <a:r>
              <a:rPr lang="en-US" sz="1600" b="0" dirty="0">
                <a:effectLst>
                  <a:outerShdw blurRad="38100" dist="38100" dir="2700000" algn="tl">
                    <a:srgbClr val="000000"/>
                  </a:outerShdw>
                </a:effectLst>
                <a:latin typeface="Arial" charset="0"/>
              </a:rPr>
              <a:t>Portland Cement</a:t>
            </a:r>
          </a:p>
        </p:txBody>
      </p:sp>
      <p:sp>
        <p:nvSpPr>
          <p:cNvPr id="13333" name="Text Box 39"/>
          <p:cNvSpPr txBox="1">
            <a:spLocks noChangeArrowheads="1"/>
          </p:cNvSpPr>
          <p:nvPr/>
        </p:nvSpPr>
        <p:spPr bwMode="auto">
          <a:xfrm>
            <a:off x="2057400" y="3886200"/>
            <a:ext cx="2514600" cy="1079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0"/>
              </a:spcBef>
              <a:buClrTx/>
              <a:buSzTx/>
              <a:buFontTx/>
              <a:buNone/>
            </a:pPr>
            <a:r>
              <a:rPr lang="en-US" altLang="en-US" sz="1600" b="0"/>
              <a:t>Supplementary </a:t>
            </a:r>
          </a:p>
          <a:p>
            <a:pPr algn="ctr" eaLnBrk="1" hangingPunct="1">
              <a:spcBef>
                <a:spcPct val="0"/>
              </a:spcBef>
              <a:buClrTx/>
              <a:buSzTx/>
              <a:buFontTx/>
              <a:buNone/>
            </a:pPr>
            <a:r>
              <a:rPr lang="en-US" altLang="en-US" sz="1600" b="0"/>
              <a:t>Cementitious Materials, </a:t>
            </a:r>
          </a:p>
          <a:p>
            <a:pPr algn="ctr" eaLnBrk="1" hangingPunct="1">
              <a:spcBef>
                <a:spcPct val="0"/>
              </a:spcBef>
              <a:buClrTx/>
              <a:buSzTx/>
              <a:buFontTx/>
              <a:buNone/>
            </a:pPr>
            <a:r>
              <a:rPr lang="en-US" altLang="en-US" sz="1600" b="0"/>
              <a:t>aka Mineral Admixtures </a:t>
            </a:r>
          </a:p>
          <a:p>
            <a:pPr algn="ctr" eaLnBrk="1" hangingPunct="1">
              <a:spcBef>
                <a:spcPct val="0"/>
              </a:spcBef>
              <a:buClrTx/>
              <a:buSzTx/>
              <a:buFontTx/>
              <a:buNone/>
            </a:pPr>
            <a:r>
              <a:rPr lang="en-US" altLang="en-US" sz="1600" b="0"/>
              <a:t>(fly ash, slag, silica fume)</a:t>
            </a:r>
          </a:p>
        </p:txBody>
      </p:sp>
      <p:sp>
        <p:nvSpPr>
          <p:cNvPr id="33834" name="Text Box 42"/>
          <p:cNvSpPr txBox="1">
            <a:spLocks noChangeArrowheads="1"/>
          </p:cNvSpPr>
          <p:nvPr/>
        </p:nvSpPr>
        <p:spPr bwMode="auto">
          <a:xfrm>
            <a:off x="685800" y="5549900"/>
            <a:ext cx="2362200" cy="1079500"/>
          </a:xfrm>
          <a:prstGeom prst="rect">
            <a:avLst/>
          </a:prstGeom>
          <a:noFill/>
          <a:ln w="9525">
            <a:solidFill>
              <a:schemeClr val="tx1"/>
            </a:solidFill>
            <a:miter lim="800000"/>
            <a:headEnd/>
            <a:tailEnd/>
          </a:ln>
          <a:effectLst/>
        </p:spPr>
        <p:txBody>
          <a:bodyPr>
            <a:spAutoFit/>
          </a:bodyPr>
          <a:lstStyle/>
          <a:p>
            <a:pPr algn="ctr" eaLnBrk="1" hangingPunct="1">
              <a:spcBef>
                <a:spcPct val="50000"/>
              </a:spcBef>
              <a:defRPr/>
            </a:pPr>
            <a:r>
              <a:rPr lang="en-US" sz="1600" b="0" dirty="0" err="1">
                <a:solidFill>
                  <a:schemeClr val="accent5">
                    <a:lumMod val="75000"/>
                  </a:schemeClr>
                </a:solidFill>
                <a:latin typeface="Arial" charset="0"/>
              </a:rPr>
              <a:t>Superplasticizers</a:t>
            </a:r>
            <a:r>
              <a:rPr lang="en-US" sz="1600" b="0" dirty="0">
                <a:solidFill>
                  <a:schemeClr val="accent5">
                    <a:lumMod val="75000"/>
                  </a:schemeClr>
                </a:solidFill>
                <a:latin typeface="Arial" charset="0"/>
              </a:rPr>
              <a:t> (High-Range Water Reducers) or Water-Reducing Admixtures</a:t>
            </a:r>
          </a:p>
        </p:txBody>
      </p:sp>
      <p:sp>
        <p:nvSpPr>
          <p:cNvPr id="33835" name="Text Box 43"/>
          <p:cNvSpPr txBox="1">
            <a:spLocks noChangeArrowheads="1"/>
          </p:cNvSpPr>
          <p:nvPr/>
        </p:nvSpPr>
        <p:spPr bwMode="auto">
          <a:xfrm>
            <a:off x="3352800" y="5562600"/>
            <a:ext cx="1600200" cy="590550"/>
          </a:xfrm>
          <a:prstGeom prst="rect">
            <a:avLst/>
          </a:prstGeom>
          <a:noFill/>
          <a:ln w="9525">
            <a:solidFill>
              <a:schemeClr val="tx1"/>
            </a:solidFill>
            <a:miter lim="800000"/>
            <a:headEnd/>
            <a:tailEnd/>
          </a:ln>
          <a:effectLst/>
        </p:spPr>
        <p:txBody>
          <a:bodyPr>
            <a:spAutoFit/>
          </a:bodyPr>
          <a:lstStyle/>
          <a:p>
            <a:pPr algn="ctr" eaLnBrk="1" hangingPunct="1">
              <a:spcBef>
                <a:spcPct val="50000"/>
              </a:spcBef>
              <a:defRPr/>
            </a:pPr>
            <a:r>
              <a:rPr lang="en-US" sz="1600" b="0" dirty="0">
                <a:solidFill>
                  <a:schemeClr val="accent5">
                    <a:lumMod val="75000"/>
                  </a:schemeClr>
                </a:solidFill>
                <a:latin typeface="Arial" charset="0"/>
              </a:rPr>
              <a:t>Air-Entraining Admixtures</a:t>
            </a:r>
          </a:p>
        </p:txBody>
      </p:sp>
      <p:sp>
        <p:nvSpPr>
          <p:cNvPr id="33838" name="Text Box 46"/>
          <p:cNvSpPr txBox="1">
            <a:spLocks noChangeArrowheads="1"/>
          </p:cNvSpPr>
          <p:nvPr/>
        </p:nvSpPr>
        <p:spPr bwMode="auto">
          <a:xfrm>
            <a:off x="5257800" y="5562600"/>
            <a:ext cx="1676400" cy="590550"/>
          </a:xfrm>
          <a:prstGeom prst="rect">
            <a:avLst/>
          </a:prstGeom>
          <a:noFill/>
          <a:ln w="9525">
            <a:solidFill>
              <a:schemeClr val="tx1"/>
            </a:solidFill>
            <a:miter lim="800000"/>
            <a:headEnd/>
            <a:tailEnd/>
          </a:ln>
          <a:effectLst/>
        </p:spPr>
        <p:txBody>
          <a:bodyPr>
            <a:spAutoFit/>
          </a:bodyPr>
          <a:lstStyle/>
          <a:p>
            <a:pPr algn="ctr" eaLnBrk="1" hangingPunct="1">
              <a:spcBef>
                <a:spcPct val="50000"/>
              </a:spcBef>
              <a:defRPr/>
            </a:pPr>
            <a:r>
              <a:rPr lang="en-US" sz="1600" b="0" dirty="0">
                <a:solidFill>
                  <a:schemeClr val="accent5">
                    <a:lumMod val="75000"/>
                  </a:schemeClr>
                </a:solidFill>
                <a:latin typeface="Arial" charset="0"/>
              </a:rPr>
              <a:t>Set-Retarding Admixtures</a:t>
            </a:r>
          </a:p>
        </p:txBody>
      </p:sp>
      <p:sp>
        <p:nvSpPr>
          <p:cNvPr id="33839" name="Text Box 47"/>
          <p:cNvSpPr txBox="1">
            <a:spLocks noChangeArrowheads="1"/>
          </p:cNvSpPr>
          <p:nvPr/>
        </p:nvSpPr>
        <p:spPr bwMode="auto">
          <a:xfrm>
            <a:off x="7239000" y="5562600"/>
            <a:ext cx="1752600" cy="590550"/>
          </a:xfrm>
          <a:prstGeom prst="rect">
            <a:avLst/>
          </a:prstGeom>
          <a:noFill/>
          <a:ln w="9525">
            <a:solidFill>
              <a:schemeClr val="tx1"/>
            </a:solidFill>
            <a:miter lim="800000"/>
            <a:headEnd/>
            <a:tailEnd/>
          </a:ln>
          <a:effectLst/>
        </p:spPr>
        <p:txBody>
          <a:bodyPr>
            <a:spAutoFit/>
          </a:bodyPr>
          <a:lstStyle/>
          <a:p>
            <a:pPr algn="ctr" eaLnBrk="1" hangingPunct="1">
              <a:spcBef>
                <a:spcPct val="50000"/>
              </a:spcBef>
              <a:defRPr/>
            </a:pPr>
            <a:r>
              <a:rPr lang="en-US" sz="1600" b="0" dirty="0">
                <a:solidFill>
                  <a:schemeClr val="accent5">
                    <a:lumMod val="75000"/>
                  </a:schemeClr>
                </a:solidFill>
                <a:latin typeface="Arial" charset="0"/>
              </a:rPr>
              <a:t>Set-Accelerating Admixtures</a:t>
            </a:r>
          </a:p>
        </p:txBody>
      </p:sp>
      <p:sp>
        <p:nvSpPr>
          <p:cNvPr id="13338" name="Line 50"/>
          <p:cNvSpPr>
            <a:spLocks noChangeShapeType="1"/>
          </p:cNvSpPr>
          <p:nvPr/>
        </p:nvSpPr>
        <p:spPr bwMode="auto">
          <a:xfrm flipV="1">
            <a:off x="3581400" y="28194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39" name="Line 51"/>
          <p:cNvSpPr>
            <a:spLocks noChangeShapeType="1"/>
          </p:cNvSpPr>
          <p:nvPr/>
        </p:nvSpPr>
        <p:spPr bwMode="auto">
          <a:xfrm flipV="1">
            <a:off x="5181600" y="28194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40" name="Line 52"/>
          <p:cNvSpPr>
            <a:spLocks noChangeShapeType="1"/>
          </p:cNvSpPr>
          <p:nvPr/>
        </p:nvSpPr>
        <p:spPr bwMode="auto">
          <a:xfrm flipV="1">
            <a:off x="6858000" y="28194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41" name="Line 53"/>
          <p:cNvSpPr>
            <a:spLocks noChangeShapeType="1"/>
          </p:cNvSpPr>
          <p:nvPr/>
        </p:nvSpPr>
        <p:spPr bwMode="auto">
          <a:xfrm flipV="1">
            <a:off x="1371600" y="3429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42" name="Line 54"/>
          <p:cNvSpPr>
            <a:spLocks noChangeShapeType="1"/>
          </p:cNvSpPr>
          <p:nvPr/>
        </p:nvSpPr>
        <p:spPr bwMode="auto">
          <a:xfrm flipV="1">
            <a:off x="685800" y="3657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43" name="Line 60"/>
          <p:cNvSpPr>
            <a:spLocks noChangeShapeType="1"/>
          </p:cNvSpPr>
          <p:nvPr/>
        </p:nvSpPr>
        <p:spPr bwMode="auto">
          <a:xfrm>
            <a:off x="685800" y="3657600"/>
            <a:ext cx="2743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44" name="Line 61"/>
          <p:cNvSpPr>
            <a:spLocks noChangeShapeType="1"/>
          </p:cNvSpPr>
          <p:nvPr/>
        </p:nvSpPr>
        <p:spPr bwMode="auto">
          <a:xfrm flipV="1">
            <a:off x="3429000" y="3657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45" name="Line 62"/>
          <p:cNvSpPr>
            <a:spLocks noChangeShapeType="1"/>
          </p:cNvSpPr>
          <p:nvPr/>
        </p:nvSpPr>
        <p:spPr bwMode="auto">
          <a:xfrm flipV="1">
            <a:off x="1828800" y="5334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46" name="Line 63"/>
          <p:cNvSpPr>
            <a:spLocks noChangeShapeType="1"/>
          </p:cNvSpPr>
          <p:nvPr/>
        </p:nvSpPr>
        <p:spPr bwMode="auto">
          <a:xfrm>
            <a:off x="1828800" y="5334000"/>
            <a:ext cx="6324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47" name="Line 64"/>
          <p:cNvSpPr>
            <a:spLocks noChangeShapeType="1"/>
          </p:cNvSpPr>
          <p:nvPr/>
        </p:nvSpPr>
        <p:spPr bwMode="auto">
          <a:xfrm flipV="1">
            <a:off x="6858000" y="3657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48" name="Line 65"/>
          <p:cNvSpPr>
            <a:spLocks noChangeShapeType="1"/>
          </p:cNvSpPr>
          <p:nvPr/>
        </p:nvSpPr>
        <p:spPr bwMode="auto">
          <a:xfrm flipV="1">
            <a:off x="4191000" y="5334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49" name="Line 66"/>
          <p:cNvSpPr>
            <a:spLocks noChangeShapeType="1"/>
          </p:cNvSpPr>
          <p:nvPr/>
        </p:nvSpPr>
        <p:spPr bwMode="auto">
          <a:xfrm flipV="1">
            <a:off x="6096000" y="5334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50" name="Line 67"/>
          <p:cNvSpPr>
            <a:spLocks noChangeShapeType="1"/>
          </p:cNvSpPr>
          <p:nvPr/>
        </p:nvSpPr>
        <p:spPr bwMode="auto">
          <a:xfrm flipV="1">
            <a:off x="8153400" y="5334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 name="Slide Number Placeholder 1"/>
          <p:cNvSpPr>
            <a:spLocks noGrp="1"/>
          </p:cNvSpPr>
          <p:nvPr>
            <p:ph type="sldNum" sz="quarter" idx="12"/>
          </p:nvPr>
        </p:nvSpPr>
        <p:spPr/>
        <p:txBody>
          <a:bodyPr/>
          <a:lstStyle/>
          <a:p>
            <a:fld id="{B76D40AC-5781-4DE6-A2E3-70FD1828E6CC}"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152400"/>
            <a:ext cx="8229600" cy="1219200"/>
          </a:xfrm>
        </p:spPr>
        <p:txBody>
          <a:bodyPr/>
          <a:lstStyle/>
          <a:p>
            <a:pPr eaLnBrk="1" hangingPunct="1"/>
            <a:r>
              <a:rPr lang="en-US" altLang="en-US" b="0" i="0"/>
              <a:t>Concrete Construction Issues</a:t>
            </a:r>
          </a:p>
        </p:txBody>
      </p:sp>
      <p:sp>
        <p:nvSpPr>
          <p:cNvPr id="14339" name="Rectangle 3"/>
          <p:cNvSpPr>
            <a:spLocks noGrp="1" noChangeArrowheads="1"/>
          </p:cNvSpPr>
          <p:nvPr>
            <p:ph type="body" idx="1"/>
          </p:nvPr>
        </p:nvSpPr>
        <p:spPr>
          <a:xfrm>
            <a:off x="838200" y="1371600"/>
            <a:ext cx="7772400" cy="5257800"/>
          </a:xfrm>
        </p:spPr>
        <p:txBody>
          <a:bodyPr/>
          <a:lstStyle/>
          <a:p>
            <a:pPr eaLnBrk="1" hangingPunct="1">
              <a:lnSpc>
                <a:spcPct val="90000"/>
              </a:lnSpc>
            </a:pPr>
            <a:r>
              <a:rPr lang="en-US" altLang="en-US" sz="2800" b="0"/>
              <a:t>Mix Design</a:t>
            </a:r>
          </a:p>
          <a:p>
            <a:pPr lvl="1" eaLnBrk="1" hangingPunct="1">
              <a:lnSpc>
                <a:spcPct val="90000"/>
              </a:lnSpc>
            </a:pPr>
            <a:r>
              <a:rPr lang="en-US" altLang="en-US" b="0"/>
              <a:t>Proportioning</a:t>
            </a:r>
          </a:p>
          <a:p>
            <a:pPr lvl="1" eaLnBrk="1" hangingPunct="1">
              <a:lnSpc>
                <a:spcPct val="90000"/>
              </a:lnSpc>
            </a:pPr>
            <a:r>
              <a:rPr lang="en-US" altLang="en-US" b="0"/>
              <a:t>Admixtures</a:t>
            </a:r>
          </a:p>
          <a:p>
            <a:pPr eaLnBrk="1" hangingPunct="1">
              <a:lnSpc>
                <a:spcPct val="90000"/>
              </a:lnSpc>
            </a:pPr>
            <a:r>
              <a:rPr lang="en-US" altLang="en-US" sz="2800" b="0"/>
              <a:t>Mixing</a:t>
            </a:r>
          </a:p>
          <a:p>
            <a:pPr lvl="1" eaLnBrk="1" hangingPunct="1">
              <a:lnSpc>
                <a:spcPct val="90000"/>
              </a:lnSpc>
            </a:pPr>
            <a:r>
              <a:rPr lang="en-US" altLang="en-US" b="0"/>
              <a:t>Batch plant, Mobile mixing plant</a:t>
            </a:r>
          </a:p>
          <a:p>
            <a:pPr eaLnBrk="1" hangingPunct="1">
              <a:lnSpc>
                <a:spcPct val="90000"/>
              </a:lnSpc>
            </a:pPr>
            <a:r>
              <a:rPr lang="en-US" altLang="en-US" sz="2800" b="0"/>
              <a:t>Placing</a:t>
            </a:r>
          </a:p>
          <a:p>
            <a:pPr lvl="1" eaLnBrk="1" hangingPunct="1">
              <a:lnSpc>
                <a:spcPct val="90000"/>
              </a:lnSpc>
            </a:pPr>
            <a:r>
              <a:rPr lang="en-US" altLang="en-US" b="0"/>
              <a:t>Conveyor, Pump, Bucket, Slip-form</a:t>
            </a:r>
          </a:p>
          <a:p>
            <a:pPr eaLnBrk="1" hangingPunct="1">
              <a:lnSpc>
                <a:spcPct val="90000"/>
              </a:lnSpc>
            </a:pPr>
            <a:r>
              <a:rPr lang="en-US" altLang="en-US" sz="2800" b="0"/>
              <a:t>Compaction </a:t>
            </a:r>
          </a:p>
          <a:p>
            <a:pPr lvl="1" eaLnBrk="1" hangingPunct="1">
              <a:lnSpc>
                <a:spcPct val="90000"/>
              </a:lnSpc>
            </a:pPr>
            <a:r>
              <a:rPr lang="en-US" altLang="en-US" b="0"/>
              <a:t>Method of vibration, Self-consolidating</a:t>
            </a:r>
          </a:p>
          <a:p>
            <a:pPr eaLnBrk="1" hangingPunct="1">
              <a:lnSpc>
                <a:spcPct val="90000"/>
              </a:lnSpc>
            </a:pPr>
            <a:r>
              <a:rPr lang="en-US" altLang="en-US" sz="2800" b="0"/>
              <a:t>Curing</a:t>
            </a:r>
          </a:p>
          <a:p>
            <a:pPr lvl="1" eaLnBrk="1" hangingPunct="1">
              <a:lnSpc>
                <a:spcPct val="90000"/>
              </a:lnSpc>
            </a:pPr>
            <a:r>
              <a:rPr lang="en-US" altLang="en-US" b="0"/>
              <a:t>Membrane curing, Wet-mat curing; Steam curing (in mass-production environments)</a:t>
            </a:r>
          </a:p>
        </p:txBody>
      </p:sp>
      <p:sp>
        <p:nvSpPr>
          <p:cNvPr id="2" name="Slide Number Placeholder 1"/>
          <p:cNvSpPr>
            <a:spLocks noGrp="1"/>
          </p:cNvSpPr>
          <p:nvPr>
            <p:ph type="sldNum" sz="quarter" idx="12"/>
          </p:nvPr>
        </p:nvSpPr>
        <p:spPr/>
        <p:txBody>
          <a:bodyPr/>
          <a:lstStyle/>
          <a:p>
            <a:fld id="{FE900927-6D50-4329-B6F8-AF8E54BE352F}" type="slidenum">
              <a:rPr lang="en-US" altLang="en-US" smtClean="0"/>
              <a:pPr/>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EC41EE-F251-4E00-EE26-D83152E97C4E}"/>
              </a:ext>
            </a:extLst>
          </p:cNvPr>
          <p:cNvSpPr>
            <a:spLocks noGrp="1"/>
          </p:cNvSpPr>
          <p:nvPr>
            <p:ph type="sldNum" sz="quarter" idx="12"/>
          </p:nvPr>
        </p:nvSpPr>
        <p:spPr/>
        <p:txBody>
          <a:bodyPr/>
          <a:lstStyle/>
          <a:p>
            <a:fld id="{FE900927-6D50-4329-B6F8-AF8E54BE352F}" type="slidenum">
              <a:rPr lang="en-US" altLang="en-US" smtClean="0"/>
              <a:pPr/>
              <a:t>17</a:t>
            </a:fld>
            <a:endParaRPr lang="en-US" altLang="en-US"/>
          </a:p>
        </p:txBody>
      </p:sp>
      <p:pic>
        <p:nvPicPr>
          <p:cNvPr id="8" name="Picture 7">
            <a:extLst>
              <a:ext uri="{FF2B5EF4-FFF2-40B4-BE49-F238E27FC236}">
                <a16:creationId xmlns:a16="http://schemas.microsoft.com/office/drawing/2014/main" id="{54829BE4-4AA8-9C1D-806C-C5415481B498}"/>
              </a:ext>
            </a:extLst>
          </p:cNvPr>
          <p:cNvPicPr>
            <a:picLocks noChangeAspect="1"/>
          </p:cNvPicPr>
          <p:nvPr/>
        </p:nvPicPr>
        <p:blipFill>
          <a:blip r:embed="rId2"/>
          <a:stretch>
            <a:fillRect/>
          </a:stretch>
        </p:blipFill>
        <p:spPr>
          <a:xfrm rot="10800000">
            <a:off x="228600" y="1219200"/>
            <a:ext cx="8640132" cy="2590800"/>
          </a:xfrm>
          <a:prstGeom prst="rect">
            <a:avLst/>
          </a:prstGeom>
        </p:spPr>
      </p:pic>
    </p:spTree>
    <p:extLst>
      <p:ext uri="{BB962C8B-B14F-4D97-AF65-F5344CB8AC3E}">
        <p14:creationId xmlns:p14="http://schemas.microsoft.com/office/powerpoint/2010/main" val="393919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81000" y="152400"/>
            <a:ext cx="8229600" cy="838200"/>
          </a:xfrm>
        </p:spPr>
        <p:txBody>
          <a:bodyPr/>
          <a:lstStyle/>
          <a:p>
            <a:pPr eaLnBrk="1" hangingPunct="1"/>
            <a:r>
              <a:rPr lang="en-US" altLang="en-US" b="0" i="0"/>
              <a:t>Notes on Concrete Mix Design</a:t>
            </a:r>
          </a:p>
        </p:txBody>
      </p:sp>
      <p:sp>
        <p:nvSpPr>
          <p:cNvPr id="15363" name="Rectangle 3"/>
          <p:cNvSpPr>
            <a:spLocks noGrp="1" noChangeArrowheads="1"/>
          </p:cNvSpPr>
          <p:nvPr>
            <p:ph type="body" idx="1"/>
          </p:nvPr>
        </p:nvSpPr>
        <p:spPr>
          <a:xfrm>
            <a:off x="228600" y="1143000"/>
            <a:ext cx="8686800" cy="2590800"/>
          </a:xfrm>
        </p:spPr>
        <p:txBody>
          <a:bodyPr/>
          <a:lstStyle/>
          <a:p>
            <a:pPr eaLnBrk="1" hangingPunct="1">
              <a:lnSpc>
                <a:spcPct val="114000"/>
              </a:lnSpc>
              <a:spcBef>
                <a:spcPts val="1800"/>
              </a:spcBef>
            </a:pPr>
            <a:r>
              <a:rPr lang="en-US" altLang="en-US" sz="2800" b="0" dirty="0"/>
              <a:t>Water/cementitious ratio governs strength (0.4~0.5)</a:t>
            </a:r>
          </a:p>
          <a:p>
            <a:pPr eaLnBrk="1" hangingPunct="1">
              <a:lnSpc>
                <a:spcPct val="114000"/>
              </a:lnSpc>
              <a:spcBef>
                <a:spcPts val="1800"/>
              </a:spcBef>
            </a:pPr>
            <a:r>
              <a:rPr lang="en-US" altLang="en-US" sz="2800" b="0" dirty="0"/>
              <a:t>Water-reducing admixtures help keep water-cementitious ratio down.</a:t>
            </a:r>
          </a:p>
        </p:txBody>
      </p:sp>
      <p:pic>
        <p:nvPicPr>
          <p:cNvPr id="12292" name="Picture 4" descr="Strength-wc"/>
          <p:cNvPicPr>
            <a:picLocks noChangeAspect="1" noChangeArrowheads="1"/>
          </p:cNvPicPr>
          <p:nvPr/>
        </p:nvPicPr>
        <p:blipFill>
          <a:blip r:embed="rId2"/>
          <a:srcRect l="13416" r="7632" b="13005"/>
          <a:stretch>
            <a:fillRect/>
          </a:stretch>
        </p:blipFill>
        <p:spPr bwMode="auto">
          <a:xfrm>
            <a:off x="4948238" y="3284538"/>
            <a:ext cx="3967162" cy="3421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Slide Number Placeholder 1"/>
          <p:cNvSpPr>
            <a:spLocks noGrp="1"/>
          </p:cNvSpPr>
          <p:nvPr>
            <p:ph type="sldNum" sz="quarter" idx="12"/>
          </p:nvPr>
        </p:nvSpPr>
        <p:spPr/>
        <p:txBody>
          <a:bodyPr/>
          <a:lstStyle/>
          <a:p>
            <a:fld id="{FE900927-6D50-4329-B6F8-AF8E54BE352F}" type="slidenum">
              <a:rPr lang="en-US" altLang="en-US" smtClean="0"/>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A96C14-81C8-F8F7-F723-85E08260610C}"/>
              </a:ext>
            </a:extLst>
          </p:cNvPr>
          <p:cNvSpPr>
            <a:spLocks noGrp="1"/>
          </p:cNvSpPr>
          <p:nvPr>
            <p:ph type="sldNum" sz="quarter" idx="12"/>
          </p:nvPr>
        </p:nvSpPr>
        <p:spPr/>
        <p:txBody>
          <a:bodyPr/>
          <a:lstStyle/>
          <a:p>
            <a:fld id="{FE900927-6D50-4329-B6F8-AF8E54BE352F}" type="slidenum">
              <a:rPr lang="en-US" altLang="en-US" smtClean="0"/>
              <a:pPr/>
              <a:t>19</a:t>
            </a:fld>
            <a:endParaRPr lang="en-US" altLang="en-US"/>
          </a:p>
        </p:txBody>
      </p:sp>
      <p:pic>
        <p:nvPicPr>
          <p:cNvPr id="6" name="Picture 5">
            <a:extLst>
              <a:ext uri="{FF2B5EF4-FFF2-40B4-BE49-F238E27FC236}">
                <a16:creationId xmlns:a16="http://schemas.microsoft.com/office/drawing/2014/main" id="{354DF584-CE54-BF9A-03D2-FDE49615A087}"/>
              </a:ext>
            </a:extLst>
          </p:cNvPr>
          <p:cNvPicPr>
            <a:picLocks noChangeAspect="1"/>
          </p:cNvPicPr>
          <p:nvPr/>
        </p:nvPicPr>
        <p:blipFill>
          <a:blip r:embed="rId2"/>
          <a:stretch>
            <a:fillRect/>
          </a:stretch>
        </p:blipFill>
        <p:spPr>
          <a:xfrm>
            <a:off x="187646" y="609600"/>
            <a:ext cx="8727753" cy="5612465"/>
          </a:xfrm>
          <a:prstGeom prst="rect">
            <a:avLst/>
          </a:prstGeom>
        </p:spPr>
      </p:pic>
    </p:spTree>
    <p:extLst>
      <p:ext uri="{BB962C8B-B14F-4D97-AF65-F5344CB8AC3E}">
        <p14:creationId xmlns:p14="http://schemas.microsoft.com/office/powerpoint/2010/main" val="188879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42900" y="381000"/>
            <a:ext cx="8458200" cy="152400"/>
          </a:xfrm>
        </p:spPr>
        <p:txBody>
          <a:bodyPr/>
          <a:lstStyle/>
          <a:p>
            <a:pPr>
              <a:lnSpc>
                <a:spcPct val="150000"/>
              </a:lnSpc>
              <a:defRPr/>
            </a:pPr>
            <a:br>
              <a:rPr lang="en-US" altLang="en-US" sz="4000" b="0" i="0" dirty="0">
                <a:effectLst>
                  <a:outerShdw blurRad="38100" dist="38100" dir="2700000" algn="tl">
                    <a:srgbClr val="000000">
                      <a:alpha val="43137"/>
                    </a:srgbClr>
                  </a:outerShdw>
                </a:effectLst>
              </a:rPr>
            </a:br>
            <a:r>
              <a:rPr lang="en-US" altLang="en-US" b="0" i="0" u="sng" dirty="0">
                <a:solidFill>
                  <a:schemeClr val="tx2">
                    <a:lumMod val="60000"/>
                    <a:lumOff val="40000"/>
                  </a:schemeClr>
                </a:solidFill>
                <a:effectLst>
                  <a:outerShdw blurRad="38100" dist="38100" dir="2700000" algn="tl">
                    <a:srgbClr val="000000">
                      <a:alpha val="43137"/>
                    </a:srgbClr>
                  </a:outerShdw>
                </a:effectLst>
              </a:rPr>
              <a:t>Review on Civil Engineering Materials</a:t>
            </a:r>
          </a:p>
        </p:txBody>
      </p:sp>
      <p:sp>
        <p:nvSpPr>
          <p:cNvPr id="230403" name="Rectangle 3"/>
          <p:cNvSpPr>
            <a:spLocks noGrp="1" noChangeArrowheads="1"/>
          </p:cNvSpPr>
          <p:nvPr>
            <p:ph type="body" idx="1"/>
          </p:nvPr>
        </p:nvSpPr>
        <p:spPr>
          <a:xfrm>
            <a:off x="685800" y="1649307"/>
            <a:ext cx="7848600" cy="4800600"/>
          </a:xfrm>
        </p:spPr>
        <p:txBody>
          <a:bodyPr/>
          <a:lstStyle/>
          <a:p>
            <a:pPr marL="457200" indent="-457200">
              <a:defRPr/>
            </a:pPr>
            <a:endParaRPr lang="en-US" sz="3200" b="0" dirty="0">
              <a:effectLst>
                <a:outerShdw blurRad="38100" dist="38100" dir="2700000" algn="tl">
                  <a:srgbClr val="000000"/>
                </a:outerShdw>
              </a:effectLst>
            </a:endParaRPr>
          </a:p>
          <a:p>
            <a:pPr marL="457200" indent="-457200">
              <a:spcBef>
                <a:spcPts val="1800"/>
              </a:spcBef>
              <a:defRPr/>
            </a:pPr>
            <a:r>
              <a:rPr lang="en-US" sz="3200" b="0" dirty="0">
                <a:effectLst>
                  <a:outerShdw blurRad="38100" dist="38100" dir="2700000" algn="tl">
                    <a:srgbClr val="000000"/>
                  </a:outerShdw>
                </a:effectLst>
              </a:rPr>
              <a:t>Aggregates</a:t>
            </a:r>
          </a:p>
          <a:p>
            <a:pPr marL="457200" indent="-457200">
              <a:spcBef>
                <a:spcPts val="1800"/>
              </a:spcBef>
              <a:defRPr/>
            </a:pPr>
            <a:r>
              <a:rPr lang="en-US" sz="3200" b="0" dirty="0">
                <a:effectLst>
                  <a:outerShdw blurRad="38100" dist="38100" dir="2700000" algn="tl">
                    <a:srgbClr val="000000"/>
                  </a:outerShdw>
                </a:effectLst>
              </a:rPr>
              <a:t>Portland Cement Concrete</a:t>
            </a:r>
          </a:p>
          <a:p>
            <a:pPr marL="457200" indent="-457200">
              <a:spcBef>
                <a:spcPts val="1800"/>
              </a:spcBef>
              <a:defRPr/>
            </a:pPr>
            <a:r>
              <a:rPr lang="en-US" sz="3200" b="0" dirty="0">
                <a:effectLst>
                  <a:outerShdw blurRad="38100" dist="38100" dir="2700000" algn="tl">
                    <a:srgbClr val="000000"/>
                  </a:outerShdw>
                </a:effectLst>
              </a:rPr>
              <a:t>Asphalt Concrete</a:t>
            </a:r>
          </a:p>
          <a:p>
            <a:pPr marL="457200" indent="-457200">
              <a:spcBef>
                <a:spcPts val="1800"/>
              </a:spcBef>
              <a:defRPr/>
            </a:pPr>
            <a:r>
              <a:rPr lang="en-US" sz="3200" b="0" dirty="0">
                <a:effectLst>
                  <a:outerShdw blurRad="38100" dist="38100" dir="2700000" algn="tl">
                    <a:srgbClr val="000000"/>
                  </a:outerShdw>
                </a:effectLst>
              </a:rPr>
              <a:t>Steel</a:t>
            </a:r>
          </a:p>
          <a:p>
            <a:pPr marL="457200" indent="-457200">
              <a:spcBef>
                <a:spcPts val="1800"/>
              </a:spcBef>
              <a:defRPr/>
            </a:pPr>
            <a:r>
              <a:rPr lang="en-US" sz="3200" b="0" dirty="0">
                <a:effectLst>
                  <a:outerShdw blurRad="38100" dist="38100" dir="2700000" algn="tl">
                    <a:srgbClr val="000000"/>
                  </a:outerShdw>
                </a:effectLst>
              </a:rPr>
              <a:t>Wood</a:t>
            </a:r>
          </a:p>
        </p:txBody>
      </p:sp>
      <p:sp>
        <p:nvSpPr>
          <p:cNvPr id="2" name="Slide Number Placeholder 1"/>
          <p:cNvSpPr>
            <a:spLocks noGrp="1"/>
          </p:cNvSpPr>
          <p:nvPr>
            <p:ph type="sldNum" sz="quarter" idx="12"/>
          </p:nvPr>
        </p:nvSpPr>
        <p:spPr/>
        <p:txBody>
          <a:bodyPr/>
          <a:lstStyle/>
          <a:p>
            <a:fld id="{FE900927-6D50-4329-B6F8-AF8E54BE352F}" type="slidenum">
              <a:rPr lang="en-US" altLang="en-US" smtClean="0"/>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52400"/>
            <a:ext cx="8229600" cy="914400"/>
          </a:xfrm>
        </p:spPr>
        <p:txBody>
          <a:bodyPr/>
          <a:lstStyle/>
          <a:p>
            <a:pPr eaLnBrk="1" hangingPunct="1"/>
            <a:r>
              <a:rPr lang="en-US" altLang="en-US" b="0" i="0"/>
              <a:t>Concrete Curing</a:t>
            </a:r>
          </a:p>
        </p:txBody>
      </p:sp>
      <p:pic>
        <p:nvPicPr>
          <p:cNvPr id="16387" name="Picture 3" descr="Picture 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28700"/>
            <a:ext cx="32004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MVC-003F"/>
          <p:cNvPicPr>
            <a:picLocks noChangeAspect="1" noChangeArrowheads="1"/>
          </p:cNvPicPr>
          <p:nvPr/>
        </p:nvPicPr>
        <p:blipFill>
          <a:blip r:embed="rId3">
            <a:extLst>
              <a:ext uri="{28A0092B-C50C-407E-A947-70E740481C1C}">
                <a14:useLocalDpi xmlns:a14="http://schemas.microsoft.com/office/drawing/2010/main" val="0"/>
              </a:ext>
            </a:extLst>
          </a:blip>
          <a:srcRect l="5251" t="20833" r="11501"/>
          <a:stretch>
            <a:fillRect/>
          </a:stretch>
        </p:blipFill>
        <p:spPr bwMode="auto">
          <a:xfrm>
            <a:off x="228600" y="4419600"/>
            <a:ext cx="32004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p:cNvSpPr txBox="1">
            <a:spLocks noChangeArrowheads="1"/>
          </p:cNvSpPr>
          <p:nvPr/>
        </p:nvSpPr>
        <p:spPr bwMode="auto">
          <a:xfrm>
            <a:off x="152400" y="3360738"/>
            <a:ext cx="3276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sz="2000" b="0">
                <a:latin typeface="Tahoma" panose="020B0604030504040204" pitchFamily="34" charset="0"/>
                <a:cs typeface="Tahoma" panose="020B0604030504040204" pitchFamily="34" charset="0"/>
              </a:rPr>
              <a:t>Application of Curing </a:t>
            </a:r>
          </a:p>
          <a:p>
            <a:pPr eaLnBrk="1" hangingPunct="1">
              <a:spcBef>
                <a:spcPct val="0"/>
              </a:spcBef>
              <a:buClrTx/>
              <a:buSzTx/>
              <a:buFontTx/>
              <a:buNone/>
            </a:pPr>
            <a:r>
              <a:rPr lang="en-US" altLang="en-US" sz="2000" b="0">
                <a:latin typeface="Tahoma" panose="020B0604030504040204" pitchFamily="34" charset="0"/>
                <a:cs typeface="Tahoma" panose="020B0604030504040204" pitchFamily="34" charset="0"/>
              </a:rPr>
              <a:t>Compound</a:t>
            </a:r>
          </a:p>
        </p:txBody>
      </p:sp>
      <p:sp>
        <p:nvSpPr>
          <p:cNvPr id="16390" name="Text Box 6"/>
          <p:cNvSpPr txBox="1">
            <a:spLocks noChangeArrowheads="1"/>
          </p:cNvSpPr>
          <p:nvPr/>
        </p:nvSpPr>
        <p:spPr bwMode="auto">
          <a:xfrm>
            <a:off x="3429000" y="5951538"/>
            <a:ext cx="2971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sz="2000" b="0">
                <a:latin typeface="Tahoma" panose="020B0604030504040204" pitchFamily="34" charset="0"/>
                <a:cs typeface="Tahoma" panose="020B0604030504040204" pitchFamily="34" charset="0"/>
              </a:rPr>
              <a:t>Moist-Curing using Wet Cotton Mats</a:t>
            </a:r>
          </a:p>
        </p:txBody>
      </p:sp>
      <p:pic>
        <p:nvPicPr>
          <p:cNvPr id="16391" name="Picture 3" descr="D:\CE5351\Concrete\Curing\Strength_Lab_Moist_Curing.jpg"/>
          <p:cNvPicPr>
            <a:picLocks noChangeAspect="1" noChangeArrowheads="1"/>
          </p:cNvPicPr>
          <p:nvPr/>
        </p:nvPicPr>
        <p:blipFill>
          <a:blip r:embed="rId4" cstate="print">
            <a:extLst>
              <a:ext uri="{28A0092B-C50C-407E-A947-70E740481C1C}">
                <a14:useLocalDpi xmlns:a14="http://schemas.microsoft.com/office/drawing/2010/main" val="0"/>
              </a:ext>
            </a:extLst>
          </a:blip>
          <a:srcRect l="1634" r="3064"/>
          <a:stretch>
            <a:fillRect/>
          </a:stretch>
        </p:blipFill>
        <p:spPr bwMode="auto">
          <a:xfrm>
            <a:off x="3657600" y="1828800"/>
            <a:ext cx="5348288"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C8B39A9-E7B6-4DEE-AAD7-246022FC5F3C}" type="slidenum">
              <a:rPr lang="en-US" altLang="en-US" smtClean="0"/>
              <a:pPr/>
              <a:t>20</a:t>
            </a:fld>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FC8B39A9-E7B6-4DEE-AAD7-246022FC5F3C}" type="slidenum">
              <a:rPr lang="en-US" altLang="en-US" smtClean="0"/>
              <a:pPr/>
              <a:t>21</a:t>
            </a:fld>
            <a:endParaRPr lang="en-US" alt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 y="0"/>
            <a:ext cx="4470400" cy="3352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0400" y="3352800"/>
            <a:ext cx="4673600" cy="3505200"/>
          </a:xfrm>
          <a:prstGeom prst="rect">
            <a:avLst/>
          </a:prstGeom>
        </p:spPr>
      </p:pic>
    </p:spTree>
    <p:extLst>
      <p:ext uri="{BB962C8B-B14F-4D97-AF65-F5344CB8AC3E}">
        <p14:creationId xmlns:p14="http://schemas.microsoft.com/office/powerpoint/2010/main" val="1216964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228600" y="0"/>
            <a:ext cx="8229600" cy="914400"/>
          </a:xfrm>
        </p:spPr>
        <p:txBody>
          <a:bodyPr/>
          <a:lstStyle/>
          <a:p>
            <a:r>
              <a:rPr lang="en-US" altLang="en-US" b="0" i="0"/>
              <a:t>Portland Cement</a:t>
            </a:r>
          </a:p>
        </p:txBody>
      </p:sp>
      <p:pic>
        <p:nvPicPr>
          <p:cNvPr id="17411" name="Picture 2" descr="img018"/>
          <p:cNvPicPr>
            <a:picLocks noChangeAspect="1" noChangeArrowheads="1"/>
          </p:cNvPicPr>
          <p:nvPr/>
        </p:nvPicPr>
        <p:blipFill>
          <a:blip r:embed="rId2" cstate="print">
            <a:extLst>
              <a:ext uri="{28A0092B-C50C-407E-A947-70E740481C1C}">
                <a14:useLocalDpi xmlns:a14="http://schemas.microsoft.com/office/drawing/2010/main" val="0"/>
              </a:ext>
            </a:extLst>
          </a:blip>
          <a:srcRect l="1961" t="-172" r="50000" b="25800"/>
          <a:stretch>
            <a:fillRect/>
          </a:stretch>
        </p:blipFill>
        <p:spPr bwMode="auto">
          <a:xfrm>
            <a:off x="6477000" y="152400"/>
            <a:ext cx="2506663"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304800" y="1066800"/>
            <a:ext cx="5334000" cy="2438400"/>
          </a:xfrm>
          <a:prstGeom prst="rect">
            <a:avLst/>
          </a:prstGeom>
        </p:spPr>
        <p:txBody>
          <a:bodyPr/>
          <a:lstStyle/>
          <a:p>
            <a:pPr marL="692150" indent="-692150">
              <a:lnSpc>
                <a:spcPct val="90000"/>
              </a:lnSpc>
              <a:spcBef>
                <a:spcPct val="20000"/>
              </a:spcBef>
              <a:buClr>
                <a:schemeClr val="hlink"/>
              </a:buClr>
              <a:buSzPct val="65000"/>
              <a:buFont typeface="Wingdings" pitchFamily="2" charset="2"/>
              <a:buNone/>
              <a:defRPr/>
            </a:pPr>
            <a:r>
              <a:rPr lang="en-US" sz="2800" b="0" kern="0" dirty="0">
                <a:effectLst>
                  <a:outerShdw blurRad="38100" dist="38100" dir="2700000" algn="tl">
                    <a:srgbClr val="000000"/>
                  </a:outerShdw>
                </a:effectLst>
                <a:latin typeface="+mn-lt"/>
              </a:rPr>
              <a:t>I	Normal (Ordinary)</a:t>
            </a:r>
          </a:p>
          <a:p>
            <a:pPr marL="692150" indent="-692150">
              <a:lnSpc>
                <a:spcPct val="90000"/>
              </a:lnSpc>
              <a:spcBef>
                <a:spcPct val="20000"/>
              </a:spcBef>
              <a:buClr>
                <a:schemeClr val="hlink"/>
              </a:buClr>
              <a:buSzPct val="65000"/>
              <a:buFont typeface="Wingdings" pitchFamily="2" charset="2"/>
              <a:buNone/>
              <a:defRPr/>
            </a:pPr>
            <a:r>
              <a:rPr lang="en-US" sz="2800" b="0" kern="0" dirty="0">
                <a:effectLst>
                  <a:outerShdw blurRad="38100" dist="38100" dir="2700000" algn="tl">
                    <a:srgbClr val="000000"/>
                  </a:outerShdw>
                </a:effectLst>
                <a:latin typeface="+mn-lt"/>
              </a:rPr>
              <a:t>II	Moderate sulfate resistance</a:t>
            </a:r>
          </a:p>
          <a:p>
            <a:pPr marL="692150" indent="-692150">
              <a:lnSpc>
                <a:spcPct val="90000"/>
              </a:lnSpc>
              <a:spcBef>
                <a:spcPct val="20000"/>
              </a:spcBef>
              <a:buClr>
                <a:schemeClr val="hlink"/>
              </a:buClr>
              <a:buSzPct val="65000"/>
              <a:buFont typeface="Wingdings" pitchFamily="2" charset="2"/>
              <a:buNone/>
              <a:defRPr/>
            </a:pPr>
            <a:r>
              <a:rPr lang="en-US" sz="2800" b="0" kern="0" dirty="0">
                <a:effectLst>
                  <a:outerShdw blurRad="38100" dist="38100" dir="2700000" algn="tl">
                    <a:srgbClr val="000000"/>
                  </a:outerShdw>
                </a:effectLst>
                <a:latin typeface="+mn-lt"/>
              </a:rPr>
              <a:t>III	High early strength</a:t>
            </a:r>
          </a:p>
          <a:p>
            <a:pPr marL="692150" indent="-692150">
              <a:lnSpc>
                <a:spcPct val="90000"/>
              </a:lnSpc>
              <a:spcBef>
                <a:spcPct val="20000"/>
              </a:spcBef>
              <a:buClr>
                <a:schemeClr val="hlink"/>
              </a:buClr>
              <a:buSzPct val="65000"/>
              <a:buFont typeface="Wingdings" pitchFamily="2" charset="2"/>
              <a:buNone/>
              <a:defRPr/>
            </a:pPr>
            <a:r>
              <a:rPr lang="en-US" sz="2800" b="0" kern="0" dirty="0">
                <a:effectLst>
                  <a:outerShdw blurRad="38100" dist="38100" dir="2700000" algn="tl">
                    <a:srgbClr val="000000"/>
                  </a:outerShdw>
                </a:effectLst>
                <a:latin typeface="+mn-lt"/>
              </a:rPr>
              <a:t>IV	Low heat of hydration</a:t>
            </a:r>
          </a:p>
          <a:p>
            <a:pPr marL="692150" indent="-692150">
              <a:lnSpc>
                <a:spcPct val="90000"/>
              </a:lnSpc>
              <a:spcBef>
                <a:spcPct val="20000"/>
              </a:spcBef>
              <a:buClr>
                <a:schemeClr val="hlink"/>
              </a:buClr>
              <a:buSzPct val="65000"/>
              <a:buFont typeface="Wingdings" pitchFamily="2" charset="2"/>
              <a:buNone/>
              <a:defRPr/>
            </a:pPr>
            <a:r>
              <a:rPr lang="en-US" sz="2800" b="0" kern="0" dirty="0">
                <a:effectLst>
                  <a:outerShdw blurRad="38100" dist="38100" dir="2700000" algn="tl">
                    <a:srgbClr val="000000"/>
                  </a:outerShdw>
                </a:effectLst>
                <a:latin typeface="+mn-lt"/>
              </a:rPr>
              <a:t>V	High sulfate resistance</a:t>
            </a:r>
          </a:p>
        </p:txBody>
      </p:sp>
      <p:pic>
        <p:nvPicPr>
          <p:cNvPr id="17413" name="Picture 2" descr="img015"/>
          <p:cNvPicPr>
            <a:picLocks noChangeAspect="1" noChangeArrowheads="1"/>
          </p:cNvPicPr>
          <p:nvPr/>
        </p:nvPicPr>
        <p:blipFill>
          <a:blip r:embed="rId3">
            <a:extLst>
              <a:ext uri="{28A0092B-C50C-407E-A947-70E740481C1C}">
                <a14:useLocalDpi xmlns:a14="http://schemas.microsoft.com/office/drawing/2010/main" val="0"/>
              </a:ext>
            </a:extLst>
          </a:blip>
          <a:srcRect l="2499" t="18369" r="1666" b="16632"/>
          <a:stretch>
            <a:fillRect/>
          </a:stretch>
        </p:blipFill>
        <p:spPr bwMode="auto">
          <a:xfrm>
            <a:off x="419100" y="3539067"/>
            <a:ext cx="78486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C8B39A9-E7B6-4DEE-AAD7-246022FC5F3C}" type="slidenum">
              <a:rPr lang="en-US" altLang="en-US" smtClean="0"/>
              <a:pPr/>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026"/>
          <p:cNvSpPr>
            <a:spLocks noGrp="1" noChangeArrowheads="1"/>
          </p:cNvSpPr>
          <p:nvPr>
            <p:ph type="title"/>
          </p:nvPr>
        </p:nvSpPr>
        <p:spPr>
          <a:xfrm>
            <a:off x="323850" y="361950"/>
            <a:ext cx="8496300" cy="742950"/>
          </a:xfrm>
          <a:noFill/>
          <a:ln/>
        </p:spPr>
        <p:txBody>
          <a:bodyPr lIns="92075" tIns="46038" rIns="92075" bIns="46038" anchor="b"/>
          <a:lstStyle/>
          <a:p>
            <a:r>
              <a:rPr lang="en-US" sz="4000" dirty="0">
                <a:latin typeface="Arial" pitchFamily="34" charset="0"/>
              </a:rPr>
              <a:t>Measuring Penetration Resistance</a:t>
            </a:r>
          </a:p>
        </p:txBody>
      </p:sp>
      <p:sp>
        <p:nvSpPr>
          <p:cNvPr id="689155" name="Rectangle 1027"/>
          <p:cNvSpPr>
            <a:spLocks noChangeArrowheads="1"/>
          </p:cNvSpPr>
          <p:nvPr/>
        </p:nvSpPr>
        <p:spPr bwMode="auto">
          <a:xfrm>
            <a:off x="1766888" y="4711700"/>
            <a:ext cx="5407025" cy="1206500"/>
          </a:xfrm>
          <a:prstGeom prst="rect">
            <a:avLst/>
          </a:prstGeom>
          <a:pattFill prst="lgConfetti">
            <a:fgClr>
              <a:srgbClr val="676767"/>
            </a:fgClr>
            <a:bgClr>
              <a:schemeClr val="folHlink"/>
            </a:bgClr>
          </a:pattFill>
          <a:ln w="12700">
            <a:solidFill>
              <a:schemeClr val="tx1"/>
            </a:solidFill>
            <a:miter lim="800000"/>
            <a:headEnd/>
            <a:tailEnd/>
          </a:ln>
          <a:effectLst/>
        </p:spPr>
        <p:txBody>
          <a:bodyPr wrap="none" anchor="ctr"/>
          <a:lstStyle/>
          <a:p>
            <a:endParaRPr lang="en-US"/>
          </a:p>
        </p:txBody>
      </p:sp>
      <p:grpSp>
        <p:nvGrpSpPr>
          <p:cNvPr id="2" name="Group 1028"/>
          <p:cNvGrpSpPr>
            <a:grpSpLocks/>
          </p:cNvGrpSpPr>
          <p:nvPr/>
        </p:nvGrpSpPr>
        <p:grpSpPr bwMode="auto">
          <a:xfrm>
            <a:off x="3968750" y="2273300"/>
            <a:ext cx="952500" cy="2406650"/>
            <a:chOff x="2812" y="1432"/>
            <a:chExt cx="676" cy="1516"/>
          </a:xfrm>
        </p:grpSpPr>
        <p:sp>
          <p:nvSpPr>
            <p:cNvPr id="689157" name="Rectangle 1029"/>
            <p:cNvSpPr>
              <a:spLocks noChangeArrowheads="1"/>
            </p:cNvSpPr>
            <p:nvPr/>
          </p:nvSpPr>
          <p:spPr bwMode="auto">
            <a:xfrm>
              <a:off x="3028" y="2836"/>
              <a:ext cx="268" cy="112"/>
            </a:xfrm>
            <a:prstGeom prst="rect">
              <a:avLst/>
            </a:prstGeom>
            <a:solidFill>
              <a:schemeClr val="tx1"/>
            </a:solidFill>
            <a:ln w="12700">
              <a:solidFill>
                <a:srgbClr val="000000"/>
              </a:solidFill>
              <a:miter lim="800000"/>
              <a:headEnd/>
              <a:tailEnd/>
            </a:ln>
            <a:effectLst/>
          </p:spPr>
          <p:txBody>
            <a:bodyPr wrap="none" anchor="ctr"/>
            <a:lstStyle/>
            <a:p>
              <a:endParaRPr lang="en-US"/>
            </a:p>
          </p:txBody>
        </p:sp>
        <p:sp>
          <p:nvSpPr>
            <p:cNvPr id="689158" name="Rectangle 1030"/>
            <p:cNvSpPr>
              <a:spLocks noChangeArrowheads="1"/>
            </p:cNvSpPr>
            <p:nvPr/>
          </p:nvSpPr>
          <p:spPr bwMode="auto">
            <a:xfrm>
              <a:off x="3124" y="2440"/>
              <a:ext cx="76" cy="400"/>
            </a:xfrm>
            <a:prstGeom prst="rect">
              <a:avLst/>
            </a:prstGeom>
            <a:solidFill>
              <a:schemeClr val="tx1"/>
            </a:solidFill>
            <a:ln w="12700">
              <a:solidFill>
                <a:srgbClr val="000000"/>
              </a:solidFill>
              <a:miter lim="800000"/>
              <a:headEnd/>
              <a:tailEnd/>
            </a:ln>
            <a:effectLst/>
          </p:spPr>
          <p:txBody>
            <a:bodyPr wrap="none" anchor="ctr"/>
            <a:lstStyle/>
            <a:p>
              <a:endParaRPr lang="en-US"/>
            </a:p>
          </p:txBody>
        </p:sp>
        <p:sp>
          <p:nvSpPr>
            <p:cNvPr id="689159" name="Rectangle 1031"/>
            <p:cNvSpPr>
              <a:spLocks noChangeArrowheads="1"/>
            </p:cNvSpPr>
            <p:nvPr/>
          </p:nvSpPr>
          <p:spPr bwMode="auto">
            <a:xfrm>
              <a:off x="3028" y="1864"/>
              <a:ext cx="268" cy="568"/>
            </a:xfrm>
            <a:prstGeom prst="rect">
              <a:avLst/>
            </a:prstGeom>
            <a:solidFill>
              <a:schemeClr val="tx1"/>
            </a:solidFill>
            <a:ln w="12700">
              <a:solidFill>
                <a:srgbClr val="000000"/>
              </a:solidFill>
              <a:miter lim="800000"/>
              <a:headEnd/>
              <a:tailEnd/>
            </a:ln>
            <a:effectLst/>
          </p:spPr>
          <p:txBody>
            <a:bodyPr wrap="none" anchor="ctr"/>
            <a:lstStyle/>
            <a:p>
              <a:endParaRPr lang="en-US"/>
            </a:p>
          </p:txBody>
        </p:sp>
        <p:sp>
          <p:nvSpPr>
            <p:cNvPr id="689160" name="Rectangle 1032"/>
            <p:cNvSpPr>
              <a:spLocks noChangeArrowheads="1"/>
            </p:cNvSpPr>
            <p:nvPr/>
          </p:nvSpPr>
          <p:spPr bwMode="auto">
            <a:xfrm>
              <a:off x="3118" y="1903"/>
              <a:ext cx="88" cy="514"/>
            </a:xfrm>
            <a:prstGeom prst="rect">
              <a:avLst/>
            </a:prstGeom>
            <a:solidFill>
              <a:schemeClr val="accent1"/>
            </a:solidFill>
            <a:ln w="12700">
              <a:solidFill>
                <a:srgbClr val="000000"/>
              </a:solidFill>
              <a:miter lim="800000"/>
              <a:headEnd/>
              <a:tailEnd/>
            </a:ln>
            <a:effectLst/>
          </p:spPr>
          <p:txBody>
            <a:bodyPr wrap="none" anchor="ctr"/>
            <a:lstStyle/>
            <a:p>
              <a:endParaRPr lang="en-US"/>
            </a:p>
          </p:txBody>
        </p:sp>
        <p:sp>
          <p:nvSpPr>
            <p:cNvPr id="689161" name="Rectangle 1033"/>
            <p:cNvSpPr>
              <a:spLocks noChangeArrowheads="1"/>
            </p:cNvSpPr>
            <p:nvPr/>
          </p:nvSpPr>
          <p:spPr bwMode="auto">
            <a:xfrm>
              <a:off x="3124" y="1528"/>
              <a:ext cx="76" cy="316"/>
            </a:xfrm>
            <a:prstGeom prst="rect">
              <a:avLst/>
            </a:prstGeom>
            <a:solidFill>
              <a:schemeClr val="accent1"/>
            </a:solidFill>
            <a:ln w="12700">
              <a:solidFill>
                <a:srgbClr val="000000"/>
              </a:solidFill>
              <a:miter lim="800000"/>
              <a:headEnd/>
              <a:tailEnd/>
            </a:ln>
            <a:effectLst/>
          </p:spPr>
          <p:txBody>
            <a:bodyPr wrap="none" anchor="ctr"/>
            <a:lstStyle/>
            <a:p>
              <a:endParaRPr lang="en-US"/>
            </a:p>
          </p:txBody>
        </p:sp>
        <p:sp>
          <p:nvSpPr>
            <p:cNvPr id="689162" name="Rectangle 1034"/>
            <p:cNvSpPr>
              <a:spLocks noChangeArrowheads="1"/>
            </p:cNvSpPr>
            <p:nvPr/>
          </p:nvSpPr>
          <p:spPr bwMode="auto">
            <a:xfrm>
              <a:off x="2812" y="1432"/>
              <a:ext cx="676" cy="76"/>
            </a:xfrm>
            <a:prstGeom prst="rect">
              <a:avLst/>
            </a:prstGeom>
            <a:solidFill>
              <a:schemeClr val="accent1"/>
            </a:solidFill>
            <a:ln w="12700">
              <a:solidFill>
                <a:srgbClr val="000000"/>
              </a:solidFill>
              <a:miter lim="800000"/>
              <a:headEnd/>
              <a:tailEnd/>
            </a:ln>
            <a:effectLst/>
          </p:spPr>
          <p:txBody>
            <a:bodyPr wrap="none" anchor="ctr"/>
            <a:lstStyle/>
            <a:p>
              <a:endParaRPr lang="en-US"/>
            </a:p>
          </p:txBody>
        </p:sp>
        <p:sp>
          <p:nvSpPr>
            <p:cNvPr id="689163" name="AutoShape 1035"/>
            <p:cNvSpPr>
              <a:spLocks noChangeArrowheads="1"/>
            </p:cNvSpPr>
            <p:nvPr/>
          </p:nvSpPr>
          <p:spPr bwMode="auto">
            <a:xfrm>
              <a:off x="3136" y="2164"/>
              <a:ext cx="136" cy="64"/>
            </a:xfrm>
            <a:prstGeom prst="rightArrow">
              <a:avLst>
                <a:gd name="adj1" fmla="val 50000"/>
                <a:gd name="adj2" fmla="val 106260"/>
              </a:avLst>
            </a:prstGeom>
            <a:solidFill>
              <a:schemeClr val="accent1"/>
            </a:solidFill>
            <a:ln w="12700">
              <a:solidFill>
                <a:srgbClr val="000000"/>
              </a:solidFill>
              <a:miter lim="800000"/>
              <a:headEnd/>
              <a:tailEnd/>
            </a:ln>
            <a:effectLst/>
          </p:spPr>
          <p:txBody>
            <a:bodyPr wrap="none" anchor="ctr"/>
            <a:lstStyle/>
            <a:p>
              <a:endParaRPr lang="en-US"/>
            </a:p>
          </p:txBody>
        </p:sp>
      </p:grpSp>
      <p:sp>
        <p:nvSpPr>
          <p:cNvPr id="689164" name="AutoShape 1036"/>
          <p:cNvSpPr>
            <a:spLocks noChangeArrowheads="1"/>
          </p:cNvSpPr>
          <p:nvPr/>
        </p:nvSpPr>
        <p:spPr bwMode="auto">
          <a:xfrm>
            <a:off x="4081463" y="1638300"/>
            <a:ext cx="777875" cy="571500"/>
          </a:xfrm>
          <a:prstGeom prst="downArrow">
            <a:avLst>
              <a:gd name="adj1" fmla="val 50000"/>
              <a:gd name="adj2" fmla="val 50005"/>
            </a:avLst>
          </a:prstGeom>
          <a:solidFill>
            <a:schemeClr val="tx2"/>
          </a:solidFill>
          <a:ln w="9525">
            <a:noFill/>
            <a:miter lim="800000"/>
            <a:headEnd/>
            <a:tailEnd/>
          </a:ln>
          <a:effectLst/>
        </p:spPr>
        <p:txBody>
          <a:bodyPr wrap="none" anchor="ctr"/>
          <a:lstStyle/>
          <a:p>
            <a:endParaRPr lang="en-US"/>
          </a:p>
        </p:txBody>
      </p:sp>
      <p:sp>
        <p:nvSpPr>
          <p:cNvPr id="689165" name="Line 1037"/>
          <p:cNvSpPr>
            <a:spLocks noChangeShapeType="1"/>
          </p:cNvSpPr>
          <p:nvPr/>
        </p:nvSpPr>
        <p:spPr bwMode="auto">
          <a:xfrm flipH="1">
            <a:off x="4691063" y="4114800"/>
            <a:ext cx="981075" cy="571500"/>
          </a:xfrm>
          <a:prstGeom prst="line">
            <a:avLst/>
          </a:prstGeom>
          <a:noFill/>
          <a:ln w="50800">
            <a:solidFill>
              <a:schemeClr val="tx1"/>
            </a:solidFill>
            <a:round/>
            <a:headEnd type="none" w="sm" len="sm"/>
            <a:tailEnd type="stealth" w="med" len="lg"/>
          </a:ln>
          <a:effectLst/>
        </p:spPr>
        <p:txBody>
          <a:bodyPr/>
          <a:lstStyle/>
          <a:p>
            <a:endParaRPr lang="en-US"/>
          </a:p>
        </p:txBody>
      </p:sp>
      <p:sp>
        <p:nvSpPr>
          <p:cNvPr id="689166" name="Line 1038"/>
          <p:cNvSpPr>
            <a:spLocks noChangeShapeType="1"/>
          </p:cNvSpPr>
          <p:nvPr/>
        </p:nvSpPr>
        <p:spPr bwMode="auto">
          <a:xfrm>
            <a:off x="3233738" y="4095750"/>
            <a:ext cx="982662" cy="571500"/>
          </a:xfrm>
          <a:prstGeom prst="line">
            <a:avLst/>
          </a:prstGeom>
          <a:noFill/>
          <a:ln w="50800">
            <a:solidFill>
              <a:schemeClr val="tx1"/>
            </a:solidFill>
            <a:round/>
            <a:headEnd type="none" w="sm" len="sm"/>
            <a:tailEnd type="stealth" w="med" len="lg"/>
          </a:ln>
          <a:effectLst/>
        </p:spPr>
        <p:txBody>
          <a:bodyPr/>
          <a:lstStyle/>
          <a:p>
            <a:endParaRPr lang="en-US"/>
          </a:p>
        </p:txBody>
      </p:sp>
      <p:sp>
        <p:nvSpPr>
          <p:cNvPr id="689167" name="Rectangle 1039"/>
          <p:cNvSpPr>
            <a:spLocks noChangeArrowheads="1"/>
          </p:cNvSpPr>
          <p:nvPr/>
        </p:nvSpPr>
        <p:spPr bwMode="auto">
          <a:xfrm>
            <a:off x="827088" y="3292475"/>
            <a:ext cx="2551112" cy="835025"/>
          </a:xfrm>
          <a:prstGeom prst="rect">
            <a:avLst/>
          </a:prstGeom>
          <a:solidFill>
            <a:srgbClr val="676767"/>
          </a:solidFill>
          <a:ln w="12700">
            <a:solidFill>
              <a:schemeClr val="tx1"/>
            </a:solidFill>
            <a:miter lim="800000"/>
            <a:headEnd/>
            <a:tailEnd/>
          </a:ln>
          <a:effectLst/>
        </p:spPr>
        <p:txBody>
          <a:bodyPr wrap="none" lIns="92075" tIns="46038" rIns="92075" bIns="46038">
            <a:spAutoFit/>
          </a:bodyPr>
          <a:lstStyle/>
          <a:p>
            <a:pPr eaLnBrk="0" hangingPunct="0"/>
            <a:r>
              <a:rPr lang="en-US" sz="2400" b="1">
                <a:solidFill>
                  <a:schemeClr val="tx1"/>
                </a:solidFill>
              </a:rPr>
              <a:t>Penetrate 1 inch</a:t>
            </a:r>
          </a:p>
          <a:p>
            <a:pPr eaLnBrk="0" hangingPunct="0"/>
            <a:r>
              <a:rPr lang="en-US" sz="2400" b="1">
                <a:solidFill>
                  <a:schemeClr val="tx1"/>
                </a:solidFill>
              </a:rPr>
              <a:t>in 10 seconds</a:t>
            </a:r>
          </a:p>
        </p:txBody>
      </p:sp>
      <p:sp>
        <p:nvSpPr>
          <p:cNvPr id="689168" name="Rectangle 1040"/>
          <p:cNvSpPr>
            <a:spLocks noChangeArrowheads="1"/>
          </p:cNvSpPr>
          <p:nvPr/>
        </p:nvSpPr>
        <p:spPr bwMode="auto">
          <a:xfrm>
            <a:off x="5602288" y="3730625"/>
            <a:ext cx="2095500" cy="469900"/>
          </a:xfrm>
          <a:prstGeom prst="rect">
            <a:avLst/>
          </a:prstGeom>
          <a:solidFill>
            <a:srgbClr val="676767"/>
          </a:solidFill>
          <a:ln w="12700">
            <a:solidFill>
              <a:schemeClr val="tx1"/>
            </a:solidFill>
            <a:miter lim="800000"/>
            <a:headEnd/>
            <a:tailEnd/>
          </a:ln>
          <a:effectLst/>
        </p:spPr>
        <p:txBody>
          <a:bodyPr wrap="none" lIns="92075" tIns="46038" rIns="92075" bIns="46038">
            <a:spAutoFit/>
          </a:bodyPr>
          <a:lstStyle/>
          <a:p>
            <a:pPr eaLnBrk="0" hangingPunct="0"/>
            <a:r>
              <a:rPr lang="en-US" sz="2400" b="1">
                <a:solidFill>
                  <a:schemeClr val="tx1"/>
                </a:solidFill>
              </a:rPr>
              <a:t>Contact Area</a:t>
            </a:r>
          </a:p>
        </p:txBody>
      </p:sp>
      <p:sp>
        <p:nvSpPr>
          <p:cNvPr id="689169" name="Line 1041"/>
          <p:cNvSpPr>
            <a:spLocks noChangeShapeType="1"/>
          </p:cNvSpPr>
          <p:nvPr/>
        </p:nvSpPr>
        <p:spPr bwMode="auto">
          <a:xfrm flipH="1">
            <a:off x="4724400" y="2876550"/>
            <a:ext cx="982663" cy="571500"/>
          </a:xfrm>
          <a:prstGeom prst="line">
            <a:avLst/>
          </a:prstGeom>
          <a:noFill/>
          <a:ln w="50800">
            <a:solidFill>
              <a:schemeClr val="tx1"/>
            </a:solidFill>
            <a:round/>
            <a:headEnd type="none" w="sm" len="sm"/>
            <a:tailEnd type="stealth" w="med" len="lg"/>
          </a:ln>
          <a:effectLst/>
        </p:spPr>
        <p:txBody>
          <a:bodyPr/>
          <a:lstStyle/>
          <a:p>
            <a:endParaRPr lang="en-US"/>
          </a:p>
        </p:txBody>
      </p:sp>
      <p:sp>
        <p:nvSpPr>
          <p:cNvPr id="689170" name="Line 1042"/>
          <p:cNvSpPr>
            <a:spLocks noChangeShapeType="1"/>
          </p:cNvSpPr>
          <p:nvPr/>
        </p:nvSpPr>
        <p:spPr bwMode="auto">
          <a:xfrm flipH="1" flipV="1">
            <a:off x="4792663" y="1943100"/>
            <a:ext cx="981075" cy="571500"/>
          </a:xfrm>
          <a:prstGeom prst="line">
            <a:avLst/>
          </a:prstGeom>
          <a:noFill/>
          <a:ln w="50800">
            <a:solidFill>
              <a:schemeClr val="tx1"/>
            </a:solidFill>
            <a:round/>
            <a:headEnd type="none" w="sm" len="sm"/>
            <a:tailEnd type="stealth" w="med" len="lg"/>
          </a:ln>
          <a:effectLst/>
        </p:spPr>
        <p:txBody>
          <a:bodyPr/>
          <a:lstStyle/>
          <a:p>
            <a:endParaRPr lang="en-US"/>
          </a:p>
        </p:txBody>
      </p:sp>
      <p:sp>
        <p:nvSpPr>
          <p:cNvPr id="689171" name="Rectangle 1043"/>
          <p:cNvSpPr>
            <a:spLocks noChangeArrowheads="1"/>
          </p:cNvSpPr>
          <p:nvPr/>
        </p:nvSpPr>
        <p:spPr bwMode="auto">
          <a:xfrm>
            <a:off x="5653088" y="2454275"/>
            <a:ext cx="2432050" cy="469900"/>
          </a:xfrm>
          <a:prstGeom prst="rect">
            <a:avLst/>
          </a:prstGeom>
          <a:solidFill>
            <a:srgbClr val="676767"/>
          </a:solidFill>
          <a:ln w="12700">
            <a:solidFill>
              <a:schemeClr val="tx1"/>
            </a:solidFill>
            <a:miter lim="800000"/>
            <a:headEnd/>
            <a:tailEnd/>
          </a:ln>
          <a:effectLst/>
        </p:spPr>
        <p:txBody>
          <a:bodyPr wrap="none" lIns="92075" tIns="46038" rIns="92075" bIns="46038">
            <a:spAutoFit/>
          </a:bodyPr>
          <a:lstStyle/>
          <a:p>
            <a:pPr eaLnBrk="0" hangingPunct="0"/>
            <a:r>
              <a:rPr lang="en-US" sz="2400" b="1">
                <a:solidFill>
                  <a:schemeClr val="tx1"/>
                </a:solidFill>
              </a:rPr>
              <a:t>Force Required</a:t>
            </a:r>
          </a:p>
        </p:txBody>
      </p:sp>
    </p:spTree>
    <p:extLst>
      <p:ext uri="{BB962C8B-B14F-4D97-AF65-F5344CB8AC3E}">
        <p14:creationId xmlns:p14="http://schemas.microsoft.com/office/powerpoint/2010/main" val="218299659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8" descr="100_15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3696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020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3" name="Picture 5"/>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99335" name="Text Box 7"/>
          <p:cNvSpPr txBox="1">
            <a:spLocks noChangeArrowheads="1"/>
          </p:cNvSpPr>
          <p:nvPr/>
        </p:nvSpPr>
        <p:spPr bwMode="auto">
          <a:xfrm>
            <a:off x="1371600" y="152400"/>
            <a:ext cx="7231063" cy="457200"/>
          </a:xfrm>
          <a:prstGeom prst="rect">
            <a:avLst/>
          </a:prstGeom>
          <a:noFill/>
          <a:ln w="9525">
            <a:noFill/>
            <a:miter lim="800000"/>
            <a:headEnd/>
            <a:tailEnd/>
          </a:ln>
          <a:effectLst/>
        </p:spPr>
        <p:txBody>
          <a:bodyPr wrap="square">
            <a:spAutoFit/>
          </a:bodyPr>
          <a:lstStyle/>
          <a:p>
            <a:r>
              <a:rPr lang="en-US" sz="2400" b="1" dirty="0">
                <a:highlight>
                  <a:srgbClr val="0000FF"/>
                </a:highlight>
              </a:rPr>
              <a:t>Setting Characteristics of Class P Concrete</a:t>
            </a:r>
          </a:p>
        </p:txBody>
      </p:sp>
    </p:spTree>
    <p:extLst>
      <p:ext uri="{BB962C8B-B14F-4D97-AF65-F5344CB8AC3E}">
        <p14:creationId xmlns:p14="http://schemas.microsoft.com/office/powerpoint/2010/main" val="2323182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52400"/>
            <a:ext cx="8229600" cy="990600"/>
          </a:xfrm>
        </p:spPr>
        <p:txBody>
          <a:bodyPr/>
          <a:lstStyle/>
          <a:p>
            <a:pPr algn="l" eaLnBrk="1" hangingPunct="1"/>
            <a:r>
              <a:rPr lang="en-US" altLang="en-US" b="0" i="0"/>
              <a:t>Testing of Fresh Concrete: </a:t>
            </a:r>
            <a:r>
              <a:rPr lang="en-US" altLang="en-US" b="0" i="0">
                <a:solidFill>
                  <a:srgbClr val="CCFFCC"/>
                </a:solidFill>
              </a:rPr>
              <a:t>Slump Test</a:t>
            </a:r>
          </a:p>
        </p:txBody>
      </p:sp>
      <p:pic>
        <p:nvPicPr>
          <p:cNvPr id="19459" name="Picture 3" descr="Slump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044700"/>
            <a:ext cx="3024188"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descr="Slump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0213" y="4175125"/>
            <a:ext cx="3024187"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 Box 7"/>
          <p:cNvSpPr txBox="1">
            <a:spLocks noChangeArrowheads="1"/>
          </p:cNvSpPr>
          <p:nvPr/>
        </p:nvSpPr>
        <p:spPr bwMode="auto">
          <a:xfrm>
            <a:off x="3994150" y="1968500"/>
            <a:ext cx="3487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sz="2000" b="0">
                <a:latin typeface="Tahoma" panose="020B0604030504040204" pitchFamily="34" charset="0"/>
                <a:cs typeface="Tahoma" panose="020B0604030504040204" pitchFamily="34" charset="0"/>
              </a:rPr>
              <a:t>Low Slump (Low Workability)</a:t>
            </a:r>
          </a:p>
        </p:txBody>
      </p:sp>
      <p:sp>
        <p:nvSpPr>
          <p:cNvPr id="19462" name="Text Box 8"/>
          <p:cNvSpPr txBox="1">
            <a:spLocks noChangeArrowheads="1"/>
          </p:cNvSpPr>
          <p:nvPr/>
        </p:nvSpPr>
        <p:spPr bwMode="auto">
          <a:xfrm>
            <a:off x="1884363" y="6096000"/>
            <a:ext cx="3602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r" eaLnBrk="1" hangingPunct="1">
              <a:spcBef>
                <a:spcPct val="0"/>
              </a:spcBef>
              <a:buClrTx/>
              <a:buSzTx/>
              <a:buFontTx/>
              <a:buNone/>
            </a:pPr>
            <a:r>
              <a:rPr lang="en-US" altLang="en-US" sz="2000" b="0">
                <a:latin typeface="Tahoma" panose="020B0604030504040204" pitchFamily="34" charset="0"/>
                <a:cs typeface="Tahoma" panose="020B0604030504040204" pitchFamily="34" charset="0"/>
              </a:rPr>
              <a:t>High Slump (High Workability)</a:t>
            </a:r>
          </a:p>
        </p:txBody>
      </p:sp>
      <p:sp>
        <p:nvSpPr>
          <p:cNvPr id="2" name="Slide Number Placeholder 1"/>
          <p:cNvSpPr>
            <a:spLocks noGrp="1"/>
          </p:cNvSpPr>
          <p:nvPr>
            <p:ph type="sldNum" sz="quarter" idx="12"/>
          </p:nvPr>
        </p:nvSpPr>
        <p:spPr/>
        <p:txBody>
          <a:bodyPr/>
          <a:lstStyle/>
          <a:p>
            <a:fld id="{FC8B39A9-E7B6-4DEE-AAD7-246022FC5F3C}"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28600"/>
            <a:ext cx="8229600" cy="1143000"/>
          </a:xfrm>
        </p:spPr>
        <p:txBody>
          <a:bodyPr/>
          <a:lstStyle/>
          <a:p>
            <a:pPr eaLnBrk="1" hangingPunct="1"/>
            <a:r>
              <a:rPr lang="en-US" altLang="en-US" b="0" i="0"/>
              <a:t>Testing of Fresh Concrete</a:t>
            </a:r>
            <a:br>
              <a:rPr lang="en-US" altLang="en-US" b="0" i="0"/>
            </a:br>
            <a:r>
              <a:rPr lang="en-US" altLang="en-US" b="0" i="0">
                <a:solidFill>
                  <a:srgbClr val="CCFFCC"/>
                </a:solidFill>
              </a:rPr>
              <a:t>Concrete Temperature</a:t>
            </a:r>
          </a:p>
        </p:txBody>
      </p:sp>
      <p:pic>
        <p:nvPicPr>
          <p:cNvPr id="20483" name="Picture 5" descr="Te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600200"/>
            <a:ext cx="26638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3" descr="D:\CE5351\Concrete\Cement_Heat.jpg"/>
          <p:cNvPicPr>
            <a:picLocks noChangeAspect="1" noChangeArrowheads="1"/>
          </p:cNvPicPr>
          <p:nvPr/>
        </p:nvPicPr>
        <p:blipFill>
          <a:blip r:embed="rId3">
            <a:extLst>
              <a:ext uri="{28A0092B-C50C-407E-A947-70E740481C1C}">
                <a14:useLocalDpi xmlns:a14="http://schemas.microsoft.com/office/drawing/2010/main" val="0"/>
              </a:ext>
            </a:extLst>
          </a:blip>
          <a:srcRect l="2243" r="1631" b="4930"/>
          <a:stretch>
            <a:fillRect/>
          </a:stretch>
        </p:blipFill>
        <p:spPr bwMode="auto">
          <a:xfrm>
            <a:off x="1828800" y="2946400"/>
            <a:ext cx="7161213"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C8B39A9-E7B6-4DEE-AAD7-246022FC5F3C}" type="slidenum">
              <a:rPr lang="en-US" altLang="en-US" smtClean="0"/>
              <a:pPr/>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5"/>
          <p:cNvSpPr txBox="1">
            <a:spLocks noChangeArrowheads="1"/>
          </p:cNvSpPr>
          <p:nvPr/>
        </p:nvSpPr>
        <p:spPr bwMode="auto">
          <a:xfrm>
            <a:off x="457200" y="1295400"/>
            <a:ext cx="4495800" cy="1082675"/>
          </a:xfrm>
          <a:prstGeom prst="rect">
            <a:avLst/>
          </a:prstGeom>
          <a:noFill/>
          <a:ln w="9525">
            <a:noFill/>
            <a:miter lim="800000"/>
            <a:headEnd/>
            <a:tailEnd/>
          </a:ln>
          <a:effectLst/>
        </p:spPr>
        <p:txBody>
          <a:bodyPr>
            <a:spAutoFit/>
          </a:bodyPr>
          <a:lstStyle/>
          <a:p>
            <a:pPr marL="460375" indent="-460375" eaLnBrk="1" hangingPunct="1">
              <a:spcBef>
                <a:spcPct val="30000"/>
              </a:spcBef>
              <a:buFontTx/>
              <a:buChar char="•"/>
              <a:defRPr/>
            </a:pPr>
            <a:r>
              <a:rPr lang="en-US" sz="2800" b="0" dirty="0">
                <a:effectLst>
                  <a:outerShdw blurRad="38100" dist="38100" dir="2700000" algn="tl">
                    <a:srgbClr val="000000"/>
                  </a:outerShdw>
                </a:effectLst>
                <a:latin typeface="Arial" charset="0"/>
              </a:rPr>
              <a:t>Volumetric Method</a:t>
            </a:r>
          </a:p>
          <a:p>
            <a:pPr marL="460375" indent="-460375" eaLnBrk="1" hangingPunct="1">
              <a:spcBef>
                <a:spcPct val="30000"/>
              </a:spcBef>
              <a:buFontTx/>
              <a:buChar char="•"/>
              <a:defRPr/>
            </a:pPr>
            <a:r>
              <a:rPr lang="en-US" sz="2800" b="0" dirty="0">
                <a:effectLst>
                  <a:outerShdw blurRad="38100" dist="38100" dir="2700000" algn="tl">
                    <a:srgbClr val="000000"/>
                  </a:outerShdw>
                </a:effectLst>
                <a:latin typeface="Arial" charset="0"/>
              </a:rPr>
              <a:t>Pressure Method</a:t>
            </a:r>
          </a:p>
        </p:txBody>
      </p:sp>
      <p:sp>
        <p:nvSpPr>
          <p:cNvPr id="21507" name="Rectangle 2"/>
          <p:cNvSpPr>
            <a:spLocks noGrp="1" noChangeArrowheads="1"/>
          </p:cNvSpPr>
          <p:nvPr>
            <p:ph type="title"/>
          </p:nvPr>
        </p:nvSpPr>
        <p:spPr>
          <a:xfrm>
            <a:off x="457200" y="228600"/>
            <a:ext cx="8229600" cy="838200"/>
          </a:xfrm>
        </p:spPr>
        <p:txBody>
          <a:bodyPr/>
          <a:lstStyle/>
          <a:p>
            <a:pPr algn="l" eaLnBrk="1" hangingPunct="1"/>
            <a:r>
              <a:rPr lang="en-US" altLang="en-US" b="0" i="0"/>
              <a:t>Testing of Fresh Concrete: </a:t>
            </a:r>
            <a:r>
              <a:rPr lang="en-US" altLang="en-US" b="0" i="0">
                <a:solidFill>
                  <a:srgbClr val="CCFFCC"/>
                </a:solidFill>
              </a:rPr>
              <a:t>Air Content</a:t>
            </a:r>
          </a:p>
        </p:txBody>
      </p:sp>
      <p:pic>
        <p:nvPicPr>
          <p:cNvPr id="21508" name="Picture 4" descr="Airmeter_Press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400" y="1219200"/>
            <a:ext cx="29718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6" descr="Schematic_Frost"/>
          <p:cNvPicPr>
            <a:picLocks noChangeAspect="1" noChangeArrowheads="1"/>
          </p:cNvPicPr>
          <p:nvPr/>
        </p:nvPicPr>
        <p:blipFill>
          <a:blip r:embed="rId3" cstate="print">
            <a:extLst>
              <a:ext uri="{28A0092B-C50C-407E-A947-70E740481C1C}">
                <a14:useLocalDpi xmlns:a14="http://schemas.microsoft.com/office/drawing/2010/main" val="0"/>
              </a:ext>
            </a:extLst>
          </a:blip>
          <a:srcRect l="2600" t="46066" r="56604" b="20749"/>
          <a:stretch>
            <a:fillRect/>
          </a:stretch>
        </p:blipFill>
        <p:spPr bwMode="auto">
          <a:xfrm>
            <a:off x="304800" y="2514600"/>
            <a:ext cx="25146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3" descr="AEA_Durability_Fig"/>
          <p:cNvPicPr>
            <a:picLocks noChangeAspect="1" noChangeArrowheads="1"/>
          </p:cNvPicPr>
          <p:nvPr/>
        </p:nvPicPr>
        <p:blipFill>
          <a:blip r:embed="rId4" cstate="print">
            <a:extLst>
              <a:ext uri="{28A0092B-C50C-407E-A947-70E740481C1C}">
                <a14:useLocalDpi xmlns:a14="http://schemas.microsoft.com/office/drawing/2010/main" val="0"/>
              </a:ext>
            </a:extLst>
          </a:blip>
          <a:srcRect l="1990" t="2745" r="2507" b="3944"/>
          <a:stretch>
            <a:fillRect/>
          </a:stretch>
        </p:blipFill>
        <p:spPr bwMode="auto">
          <a:xfrm>
            <a:off x="5181600" y="3352800"/>
            <a:ext cx="3792538"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6" descr="Bubble Spacing vs Durability"/>
          <p:cNvPicPr>
            <a:picLocks noChangeAspect="1" noChangeArrowheads="1"/>
          </p:cNvPicPr>
          <p:nvPr/>
        </p:nvPicPr>
        <p:blipFill>
          <a:blip r:embed="rId5" cstate="print">
            <a:extLst>
              <a:ext uri="{28A0092B-C50C-407E-A947-70E740481C1C}">
                <a14:useLocalDpi xmlns:a14="http://schemas.microsoft.com/office/drawing/2010/main" val="0"/>
              </a:ext>
            </a:extLst>
          </a:blip>
          <a:srcRect l="1714" t="1517" r="4497" b="5310"/>
          <a:stretch>
            <a:fillRect/>
          </a:stretch>
        </p:blipFill>
        <p:spPr bwMode="auto">
          <a:xfrm>
            <a:off x="685800" y="4343400"/>
            <a:ext cx="434340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7"/>
          <p:cNvSpPr/>
          <p:nvPr/>
        </p:nvSpPr>
        <p:spPr bwMode="auto">
          <a:xfrm>
            <a:off x="4038600" y="2057400"/>
            <a:ext cx="990600" cy="152400"/>
          </a:xfrm>
          <a:prstGeom prst="rightArrow">
            <a:avLst/>
          </a:prstGeom>
          <a:solidFill>
            <a:schemeClr val="bg1">
              <a:lumMod val="20000"/>
              <a:lumOff val="80000"/>
            </a:schemeClr>
          </a:solidFill>
          <a:ln w="50800" cap="flat" cmpd="sng" algn="ctr">
            <a:noFill/>
            <a:prstDash val="solid"/>
            <a:round/>
            <a:headEnd type="none" w="sm" len="sm"/>
            <a:tailEnd type="triangle" w="lg" len="med"/>
          </a:ln>
          <a:effectLst/>
        </p:spPr>
        <p:txBody>
          <a:bodyPr/>
          <a:lstStyle/>
          <a:p>
            <a:pPr>
              <a:defRPr/>
            </a:pPr>
            <a:endParaRPr lang="en-US">
              <a:latin typeface="Arial" charset="0"/>
            </a:endParaRPr>
          </a:p>
        </p:txBody>
      </p:sp>
      <p:sp>
        <p:nvSpPr>
          <p:cNvPr id="2" name="Slide Number Placeholder 1"/>
          <p:cNvSpPr>
            <a:spLocks noGrp="1"/>
          </p:cNvSpPr>
          <p:nvPr>
            <p:ph type="sldNum" sz="quarter" idx="12"/>
          </p:nvPr>
        </p:nvSpPr>
        <p:spPr/>
        <p:txBody>
          <a:bodyPr/>
          <a:lstStyle/>
          <a:p>
            <a:fld id="{FC8B39A9-E7B6-4DEE-AAD7-246022FC5F3C}" type="slidenum">
              <a:rPr lang="en-US" altLang="en-US" smtClean="0"/>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8834" name="Group 2"/>
          <p:cNvGrpSpPr>
            <a:grpSpLocks/>
          </p:cNvGrpSpPr>
          <p:nvPr/>
        </p:nvGrpSpPr>
        <p:grpSpPr bwMode="auto">
          <a:xfrm>
            <a:off x="228600" y="609600"/>
            <a:ext cx="8618000" cy="5477732"/>
            <a:chOff x="0" y="232"/>
            <a:chExt cx="5977" cy="3856"/>
          </a:xfrm>
        </p:grpSpPr>
        <p:sp>
          <p:nvSpPr>
            <p:cNvPr id="888835" name="Rectangle 3"/>
            <p:cNvSpPr>
              <a:spLocks noChangeArrowheads="1"/>
            </p:cNvSpPr>
            <p:nvPr/>
          </p:nvSpPr>
          <p:spPr bwMode="auto">
            <a:xfrm>
              <a:off x="0" y="232"/>
              <a:ext cx="5977" cy="3856"/>
            </a:xfrm>
            <a:prstGeom prst="rect">
              <a:avLst/>
            </a:prstGeom>
            <a:pattFill prst="lgConfetti">
              <a:fgClr>
                <a:srgbClr val="676767"/>
              </a:fgClr>
              <a:bgClr>
                <a:schemeClr val="folHlink"/>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36" name="Oval 4"/>
            <p:cNvSpPr>
              <a:spLocks noChangeArrowheads="1"/>
            </p:cNvSpPr>
            <p:nvPr/>
          </p:nvSpPr>
          <p:spPr bwMode="auto">
            <a:xfrm>
              <a:off x="1855" y="801"/>
              <a:ext cx="2392" cy="2392"/>
            </a:xfrm>
            <a:prstGeom prst="ellipse">
              <a:avLst/>
            </a:prstGeom>
            <a:pattFill prst="lgConfetti">
              <a:fgClr>
                <a:srgbClr val="676767"/>
              </a:fgClr>
              <a:bgClr>
                <a:schemeClr val="folHlink"/>
              </a:bgClr>
            </a:pattFill>
            <a:ln w="50800">
              <a:solidFill>
                <a:schemeClr val="tx1"/>
              </a:solidFill>
              <a:prstDash val="lg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nvGrpSpPr>
            <p:cNvPr id="888837" name="Group 5"/>
            <p:cNvGrpSpPr>
              <a:grpSpLocks/>
            </p:cNvGrpSpPr>
            <p:nvPr/>
          </p:nvGrpSpPr>
          <p:grpSpPr bwMode="auto">
            <a:xfrm>
              <a:off x="1837" y="785"/>
              <a:ext cx="2410" cy="2410"/>
              <a:chOff x="2081" y="785"/>
              <a:chExt cx="2410" cy="2410"/>
            </a:xfrm>
          </p:grpSpPr>
          <p:sp>
            <p:nvSpPr>
              <p:cNvPr id="888838" name="Oval 6"/>
              <p:cNvSpPr>
                <a:spLocks noChangeArrowheads="1"/>
              </p:cNvSpPr>
              <p:nvPr/>
            </p:nvSpPr>
            <p:spPr bwMode="auto">
              <a:xfrm>
                <a:off x="2519" y="1233"/>
                <a:ext cx="1528" cy="15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nvGrpSpPr>
              <p:cNvPr id="888839" name="Group 7"/>
              <p:cNvGrpSpPr>
                <a:grpSpLocks/>
              </p:cNvGrpSpPr>
              <p:nvPr/>
            </p:nvGrpSpPr>
            <p:grpSpPr bwMode="auto">
              <a:xfrm>
                <a:off x="2081" y="785"/>
                <a:ext cx="2410" cy="2410"/>
                <a:chOff x="2081" y="785"/>
                <a:chExt cx="2410" cy="2410"/>
              </a:xfrm>
            </p:grpSpPr>
            <p:sp>
              <p:nvSpPr>
                <p:cNvPr id="888840" name="Line 8"/>
                <p:cNvSpPr>
                  <a:spLocks noChangeShapeType="1"/>
                </p:cNvSpPr>
                <p:nvPr/>
              </p:nvSpPr>
              <p:spPr bwMode="auto">
                <a:xfrm>
                  <a:off x="3305" y="785"/>
                  <a:ext cx="0" cy="43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888841" name="Line 9"/>
                <p:cNvSpPr>
                  <a:spLocks noChangeShapeType="1"/>
                </p:cNvSpPr>
                <p:nvPr/>
              </p:nvSpPr>
              <p:spPr bwMode="auto">
                <a:xfrm flipV="1">
                  <a:off x="3305" y="2765"/>
                  <a:ext cx="0" cy="43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888842" name="Line 10"/>
                <p:cNvSpPr>
                  <a:spLocks noChangeShapeType="1"/>
                </p:cNvSpPr>
                <p:nvPr/>
              </p:nvSpPr>
              <p:spPr bwMode="auto">
                <a:xfrm flipH="1">
                  <a:off x="4061" y="1983"/>
                  <a:ext cx="43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888843" name="Line 11"/>
                <p:cNvSpPr>
                  <a:spLocks noChangeShapeType="1"/>
                </p:cNvSpPr>
                <p:nvPr/>
              </p:nvSpPr>
              <p:spPr bwMode="auto">
                <a:xfrm>
                  <a:off x="2081" y="1983"/>
                  <a:ext cx="43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grpSp>
        </p:grpSp>
        <p:grpSp>
          <p:nvGrpSpPr>
            <p:cNvPr id="888844" name="Group 12"/>
            <p:cNvGrpSpPr>
              <a:grpSpLocks/>
            </p:cNvGrpSpPr>
            <p:nvPr/>
          </p:nvGrpSpPr>
          <p:grpSpPr bwMode="auto">
            <a:xfrm>
              <a:off x="2166" y="1133"/>
              <a:ext cx="1712" cy="1722"/>
              <a:chOff x="2410" y="1133"/>
              <a:chExt cx="1712" cy="1722"/>
            </a:xfrm>
          </p:grpSpPr>
          <p:sp>
            <p:nvSpPr>
              <p:cNvPr id="888845" name="Line 13"/>
              <p:cNvSpPr>
                <a:spLocks noChangeShapeType="1"/>
              </p:cNvSpPr>
              <p:nvPr/>
            </p:nvSpPr>
            <p:spPr bwMode="auto">
              <a:xfrm flipH="1">
                <a:off x="3818" y="1151"/>
                <a:ext cx="304" cy="30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888846" name="Line 14"/>
              <p:cNvSpPr>
                <a:spLocks noChangeShapeType="1"/>
              </p:cNvSpPr>
              <p:nvPr/>
            </p:nvSpPr>
            <p:spPr bwMode="auto">
              <a:xfrm flipV="1">
                <a:off x="2418" y="2551"/>
                <a:ext cx="304" cy="30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888847" name="Line 15"/>
              <p:cNvSpPr>
                <a:spLocks noChangeShapeType="1"/>
              </p:cNvSpPr>
              <p:nvPr/>
            </p:nvSpPr>
            <p:spPr bwMode="auto">
              <a:xfrm flipH="1" flipV="1">
                <a:off x="3810" y="2533"/>
                <a:ext cx="304" cy="30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888848" name="Line 16"/>
              <p:cNvSpPr>
                <a:spLocks noChangeShapeType="1"/>
              </p:cNvSpPr>
              <p:nvPr/>
            </p:nvSpPr>
            <p:spPr bwMode="auto">
              <a:xfrm>
                <a:off x="2410" y="1133"/>
                <a:ext cx="304" cy="30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grpSp>
        <p:sp>
          <p:nvSpPr>
            <p:cNvPr id="888849" name="Oval 17"/>
            <p:cNvSpPr>
              <a:spLocks noChangeArrowheads="1"/>
            </p:cNvSpPr>
            <p:nvPr/>
          </p:nvSpPr>
          <p:spPr bwMode="auto">
            <a:xfrm>
              <a:off x="2374" y="200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50" name="Oval 18"/>
            <p:cNvSpPr>
              <a:spLocks noChangeArrowheads="1"/>
            </p:cNvSpPr>
            <p:nvPr/>
          </p:nvSpPr>
          <p:spPr bwMode="auto">
            <a:xfrm>
              <a:off x="2492" y="2311"/>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51" name="Oval 19"/>
            <p:cNvSpPr>
              <a:spLocks noChangeArrowheads="1"/>
            </p:cNvSpPr>
            <p:nvPr/>
          </p:nvSpPr>
          <p:spPr bwMode="auto">
            <a:xfrm>
              <a:off x="3006" y="262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52" name="Oval 20"/>
            <p:cNvSpPr>
              <a:spLocks noChangeArrowheads="1"/>
            </p:cNvSpPr>
            <p:nvPr/>
          </p:nvSpPr>
          <p:spPr bwMode="auto">
            <a:xfrm>
              <a:off x="3282" y="2571"/>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53" name="Oval 21"/>
            <p:cNvSpPr>
              <a:spLocks noChangeArrowheads="1"/>
            </p:cNvSpPr>
            <p:nvPr/>
          </p:nvSpPr>
          <p:spPr bwMode="auto">
            <a:xfrm>
              <a:off x="3652" y="2073"/>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54" name="Oval 22"/>
            <p:cNvSpPr>
              <a:spLocks noChangeArrowheads="1"/>
            </p:cNvSpPr>
            <p:nvPr/>
          </p:nvSpPr>
          <p:spPr bwMode="auto">
            <a:xfrm>
              <a:off x="3528" y="1521"/>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55" name="Oval 23"/>
            <p:cNvSpPr>
              <a:spLocks noChangeArrowheads="1"/>
            </p:cNvSpPr>
            <p:nvPr/>
          </p:nvSpPr>
          <p:spPr bwMode="auto">
            <a:xfrm>
              <a:off x="2954" y="1261"/>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56" name="Oval 24"/>
            <p:cNvSpPr>
              <a:spLocks noChangeArrowheads="1"/>
            </p:cNvSpPr>
            <p:nvPr/>
          </p:nvSpPr>
          <p:spPr bwMode="auto">
            <a:xfrm>
              <a:off x="2688" y="1333"/>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57" name="Oval 25"/>
            <p:cNvSpPr>
              <a:spLocks noChangeArrowheads="1"/>
            </p:cNvSpPr>
            <p:nvPr/>
          </p:nvSpPr>
          <p:spPr bwMode="auto">
            <a:xfrm>
              <a:off x="2380" y="2137"/>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58" name="Oval 26"/>
            <p:cNvSpPr>
              <a:spLocks noChangeArrowheads="1"/>
            </p:cNvSpPr>
            <p:nvPr/>
          </p:nvSpPr>
          <p:spPr bwMode="auto">
            <a:xfrm>
              <a:off x="2656" y="2347"/>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59" name="Oval 27"/>
            <p:cNvSpPr>
              <a:spLocks noChangeArrowheads="1"/>
            </p:cNvSpPr>
            <p:nvPr/>
          </p:nvSpPr>
          <p:spPr bwMode="auto">
            <a:xfrm>
              <a:off x="2772" y="248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60" name="Oval 28"/>
            <p:cNvSpPr>
              <a:spLocks noChangeArrowheads="1"/>
            </p:cNvSpPr>
            <p:nvPr/>
          </p:nvSpPr>
          <p:spPr bwMode="auto">
            <a:xfrm>
              <a:off x="3464" y="211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61" name="Oval 29"/>
            <p:cNvSpPr>
              <a:spLocks noChangeArrowheads="1"/>
            </p:cNvSpPr>
            <p:nvPr/>
          </p:nvSpPr>
          <p:spPr bwMode="auto">
            <a:xfrm>
              <a:off x="3436" y="222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62" name="Oval 30"/>
            <p:cNvSpPr>
              <a:spLocks noChangeArrowheads="1"/>
            </p:cNvSpPr>
            <p:nvPr/>
          </p:nvSpPr>
          <p:spPr bwMode="auto">
            <a:xfrm>
              <a:off x="2922" y="2417"/>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63" name="Oval 31"/>
            <p:cNvSpPr>
              <a:spLocks noChangeArrowheads="1"/>
            </p:cNvSpPr>
            <p:nvPr/>
          </p:nvSpPr>
          <p:spPr bwMode="auto">
            <a:xfrm>
              <a:off x="3132" y="259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64" name="Oval 32"/>
            <p:cNvSpPr>
              <a:spLocks noChangeArrowheads="1"/>
            </p:cNvSpPr>
            <p:nvPr/>
          </p:nvSpPr>
          <p:spPr bwMode="auto">
            <a:xfrm>
              <a:off x="3204" y="243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65" name="Oval 33"/>
            <p:cNvSpPr>
              <a:spLocks noChangeArrowheads="1"/>
            </p:cNvSpPr>
            <p:nvPr/>
          </p:nvSpPr>
          <p:spPr bwMode="auto">
            <a:xfrm>
              <a:off x="3058" y="2457"/>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66" name="Oval 34"/>
            <p:cNvSpPr>
              <a:spLocks noChangeArrowheads="1"/>
            </p:cNvSpPr>
            <p:nvPr/>
          </p:nvSpPr>
          <p:spPr bwMode="auto">
            <a:xfrm>
              <a:off x="3379" y="246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67" name="Oval 35"/>
            <p:cNvSpPr>
              <a:spLocks noChangeArrowheads="1"/>
            </p:cNvSpPr>
            <p:nvPr/>
          </p:nvSpPr>
          <p:spPr bwMode="auto">
            <a:xfrm>
              <a:off x="3574" y="218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68" name="Oval 36"/>
            <p:cNvSpPr>
              <a:spLocks noChangeArrowheads="1"/>
            </p:cNvSpPr>
            <p:nvPr/>
          </p:nvSpPr>
          <p:spPr bwMode="auto">
            <a:xfrm>
              <a:off x="3613" y="1977"/>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69" name="Oval 37"/>
            <p:cNvSpPr>
              <a:spLocks noChangeArrowheads="1"/>
            </p:cNvSpPr>
            <p:nvPr/>
          </p:nvSpPr>
          <p:spPr bwMode="auto">
            <a:xfrm>
              <a:off x="3556" y="2337"/>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70" name="Oval 38"/>
            <p:cNvSpPr>
              <a:spLocks noChangeArrowheads="1"/>
            </p:cNvSpPr>
            <p:nvPr/>
          </p:nvSpPr>
          <p:spPr bwMode="auto">
            <a:xfrm>
              <a:off x="3568" y="1933"/>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71" name="Oval 39"/>
            <p:cNvSpPr>
              <a:spLocks noChangeArrowheads="1"/>
            </p:cNvSpPr>
            <p:nvPr/>
          </p:nvSpPr>
          <p:spPr bwMode="auto">
            <a:xfrm>
              <a:off x="3320" y="230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72" name="Oval 40"/>
            <p:cNvSpPr>
              <a:spLocks noChangeArrowheads="1"/>
            </p:cNvSpPr>
            <p:nvPr/>
          </p:nvSpPr>
          <p:spPr bwMode="auto">
            <a:xfrm>
              <a:off x="3642" y="1771"/>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73" name="Oval 41"/>
            <p:cNvSpPr>
              <a:spLocks noChangeArrowheads="1"/>
            </p:cNvSpPr>
            <p:nvPr/>
          </p:nvSpPr>
          <p:spPr bwMode="auto">
            <a:xfrm>
              <a:off x="3502" y="174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74" name="Oval 42"/>
            <p:cNvSpPr>
              <a:spLocks noChangeArrowheads="1"/>
            </p:cNvSpPr>
            <p:nvPr/>
          </p:nvSpPr>
          <p:spPr bwMode="auto">
            <a:xfrm>
              <a:off x="3384" y="154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75" name="Oval 43"/>
            <p:cNvSpPr>
              <a:spLocks noChangeArrowheads="1"/>
            </p:cNvSpPr>
            <p:nvPr/>
          </p:nvSpPr>
          <p:spPr bwMode="auto">
            <a:xfrm>
              <a:off x="3258" y="1531"/>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76" name="Oval 44"/>
            <p:cNvSpPr>
              <a:spLocks noChangeArrowheads="1"/>
            </p:cNvSpPr>
            <p:nvPr/>
          </p:nvSpPr>
          <p:spPr bwMode="auto">
            <a:xfrm>
              <a:off x="3458" y="1637"/>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77" name="Oval 45"/>
            <p:cNvSpPr>
              <a:spLocks noChangeArrowheads="1"/>
            </p:cNvSpPr>
            <p:nvPr/>
          </p:nvSpPr>
          <p:spPr bwMode="auto">
            <a:xfrm>
              <a:off x="3426" y="1453"/>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78" name="Oval 46"/>
            <p:cNvSpPr>
              <a:spLocks noChangeArrowheads="1"/>
            </p:cNvSpPr>
            <p:nvPr/>
          </p:nvSpPr>
          <p:spPr bwMode="auto">
            <a:xfrm>
              <a:off x="3226" y="1333"/>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79" name="Oval 47"/>
            <p:cNvSpPr>
              <a:spLocks noChangeArrowheads="1"/>
            </p:cNvSpPr>
            <p:nvPr/>
          </p:nvSpPr>
          <p:spPr bwMode="auto">
            <a:xfrm>
              <a:off x="3192" y="145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80" name="Oval 48"/>
            <p:cNvSpPr>
              <a:spLocks noChangeArrowheads="1"/>
            </p:cNvSpPr>
            <p:nvPr/>
          </p:nvSpPr>
          <p:spPr bwMode="auto">
            <a:xfrm>
              <a:off x="3058" y="130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81" name="Oval 49"/>
            <p:cNvSpPr>
              <a:spLocks noChangeArrowheads="1"/>
            </p:cNvSpPr>
            <p:nvPr/>
          </p:nvSpPr>
          <p:spPr bwMode="auto">
            <a:xfrm>
              <a:off x="2952" y="1373"/>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82" name="Oval 50"/>
            <p:cNvSpPr>
              <a:spLocks noChangeArrowheads="1"/>
            </p:cNvSpPr>
            <p:nvPr/>
          </p:nvSpPr>
          <p:spPr bwMode="auto">
            <a:xfrm>
              <a:off x="2821" y="1357"/>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83" name="Oval 51"/>
            <p:cNvSpPr>
              <a:spLocks noChangeArrowheads="1"/>
            </p:cNvSpPr>
            <p:nvPr/>
          </p:nvSpPr>
          <p:spPr bwMode="auto">
            <a:xfrm>
              <a:off x="3078" y="141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84" name="Oval 52"/>
            <p:cNvSpPr>
              <a:spLocks noChangeArrowheads="1"/>
            </p:cNvSpPr>
            <p:nvPr/>
          </p:nvSpPr>
          <p:spPr bwMode="auto">
            <a:xfrm>
              <a:off x="2749" y="1447"/>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85" name="Oval 53"/>
            <p:cNvSpPr>
              <a:spLocks noChangeArrowheads="1"/>
            </p:cNvSpPr>
            <p:nvPr/>
          </p:nvSpPr>
          <p:spPr bwMode="auto">
            <a:xfrm>
              <a:off x="2600" y="1507"/>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86" name="Oval 54"/>
            <p:cNvSpPr>
              <a:spLocks noChangeArrowheads="1"/>
            </p:cNvSpPr>
            <p:nvPr/>
          </p:nvSpPr>
          <p:spPr bwMode="auto">
            <a:xfrm>
              <a:off x="2448" y="159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87" name="Oval 55"/>
            <p:cNvSpPr>
              <a:spLocks noChangeArrowheads="1"/>
            </p:cNvSpPr>
            <p:nvPr/>
          </p:nvSpPr>
          <p:spPr bwMode="auto">
            <a:xfrm>
              <a:off x="2616" y="1623"/>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88" name="Oval 56"/>
            <p:cNvSpPr>
              <a:spLocks noChangeArrowheads="1"/>
            </p:cNvSpPr>
            <p:nvPr/>
          </p:nvSpPr>
          <p:spPr bwMode="auto">
            <a:xfrm>
              <a:off x="2466" y="1483"/>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89" name="Oval 57"/>
            <p:cNvSpPr>
              <a:spLocks noChangeArrowheads="1"/>
            </p:cNvSpPr>
            <p:nvPr/>
          </p:nvSpPr>
          <p:spPr bwMode="auto">
            <a:xfrm>
              <a:off x="2552" y="139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90" name="Oval 58"/>
            <p:cNvSpPr>
              <a:spLocks noChangeArrowheads="1"/>
            </p:cNvSpPr>
            <p:nvPr/>
          </p:nvSpPr>
          <p:spPr bwMode="auto">
            <a:xfrm>
              <a:off x="2440" y="1831"/>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91" name="Oval 59"/>
            <p:cNvSpPr>
              <a:spLocks noChangeArrowheads="1"/>
            </p:cNvSpPr>
            <p:nvPr/>
          </p:nvSpPr>
          <p:spPr bwMode="auto">
            <a:xfrm>
              <a:off x="2344" y="165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92" name="Oval 60"/>
            <p:cNvSpPr>
              <a:spLocks noChangeArrowheads="1"/>
            </p:cNvSpPr>
            <p:nvPr/>
          </p:nvSpPr>
          <p:spPr bwMode="auto">
            <a:xfrm>
              <a:off x="2318" y="1773"/>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93" name="Oval 61"/>
            <p:cNvSpPr>
              <a:spLocks noChangeArrowheads="1"/>
            </p:cNvSpPr>
            <p:nvPr/>
          </p:nvSpPr>
          <p:spPr bwMode="auto">
            <a:xfrm>
              <a:off x="2484" y="169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94" name="Oval 62"/>
            <p:cNvSpPr>
              <a:spLocks noChangeArrowheads="1"/>
            </p:cNvSpPr>
            <p:nvPr/>
          </p:nvSpPr>
          <p:spPr bwMode="auto">
            <a:xfrm>
              <a:off x="2302" y="198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95" name="Oval 63"/>
            <p:cNvSpPr>
              <a:spLocks noChangeArrowheads="1"/>
            </p:cNvSpPr>
            <p:nvPr/>
          </p:nvSpPr>
          <p:spPr bwMode="auto">
            <a:xfrm>
              <a:off x="2299" y="1891"/>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96" name="Oval 64"/>
            <p:cNvSpPr>
              <a:spLocks noChangeArrowheads="1"/>
            </p:cNvSpPr>
            <p:nvPr/>
          </p:nvSpPr>
          <p:spPr bwMode="auto">
            <a:xfrm>
              <a:off x="2306" y="207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97" name="Oval 65"/>
            <p:cNvSpPr>
              <a:spLocks noChangeArrowheads="1"/>
            </p:cNvSpPr>
            <p:nvPr/>
          </p:nvSpPr>
          <p:spPr bwMode="auto">
            <a:xfrm>
              <a:off x="2546" y="217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98" name="Oval 66"/>
            <p:cNvSpPr>
              <a:spLocks noChangeArrowheads="1"/>
            </p:cNvSpPr>
            <p:nvPr/>
          </p:nvSpPr>
          <p:spPr bwMode="auto">
            <a:xfrm>
              <a:off x="2394" y="227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899" name="Oval 67"/>
            <p:cNvSpPr>
              <a:spLocks noChangeArrowheads="1"/>
            </p:cNvSpPr>
            <p:nvPr/>
          </p:nvSpPr>
          <p:spPr bwMode="auto">
            <a:xfrm>
              <a:off x="2526" y="2425"/>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00" name="Oval 68"/>
            <p:cNvSpPr>
              <a:spLocks noChangeArrowheads="1"/>
            </p:cNvSpPr>
            <p:nvPr/>
          </p:nvSpPr>
          <p:spPr bwMode="auto">
            <a:xfrm>
              <a:off x="2642" y="2531"/>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01" name="Oval 69"/>
            <p:cNvSpPr>
              <a:spLocks noChangeArrowheads="1"/>
            </p:cNvSpPr>
            <p:nvPr/>
          </p:nvSpPr>
          <p:spPr bwMode="auto">
            <a:xfrm>
              <a:off x="2890" y="261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02" name="Oval 70"/>
            <p:cNvSpPr>
              <a:spLocks noChangeArrowheads="1"/>
            </p:cNvSpPr>
            <p:nvPr/>
          </p:nvSpPr>
          <p:spPr bwMode="auto">
            <a:xfrm>
              <a:off x="2782" y="2309"/>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03" name="Oval 71"/>
            <p:cNvSpPr>
              <a:spLocks noChangeArrowheads="1"/>
            </p:cNvSpPr>
            <p:nvPr/>
          </p:nvSpPr>
          <p:spPr bwMode="auto">
            <a:xfrm>
              <a:off x="3460" y="2363"/>
              <a:ext cx="108" cy="108"/>
            </a:xfrm>
            <a:prstGeom prst="ellipse">
              <a:avLst/>
            </a:prstGeom>
            <a:solidFill>
              <a:srgbClr val="FF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nvGrpSpPr>
            <p:cNvPr id="888904" name="Group 72"/>
            <p:cNvGrpSpPr>
              <a:grpSpLocks/>
            </p:cNvGrpSpPr>
            <p:nvPr/>
          </p:nvGrpSpPr>
          <p:grpSpPr bwMode="auto">
            <a:xfrm>
              <a:off x="334" y="1635"/>
              <a:ext cx="684" cy="1116"/>
              <a:chOff x="578" y="1635"/>
              <a:chExt cx="684" cy="1116"/>
            </a:xfrm>
          </p:grpSpPr>
          <p:sp>
            <p:nvSpPr>
              <p:cNvPr id="888905" name="Oval 73"/>
              <p:cNvSpPr>
                <a:spLocks noChangeArrowheads="1"/>
              </p:cNvSpPr>
              <p:nvPr/>
            </p:nvSpPr>
            <p:spPr bwMode="auto">
              <a:xfrm>
                <a:off x="578" y="181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06" name="Oval 74"/>
              <p:cNvSpPr>
                <a:spLocks noChangeArrowheads="1"/>
              </p:cNvSpPr>
              <p:nvPr/>
            </p:nvSpPr>
            <p:spPr bwMode="auto">
              <a:xfrm>
                <a:off x="578" y="196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07" name="Oval 75"/>
              <p:cNvSpPr>
                <a:spLocks noChangeArrowheads="1"/>
              </p:cNvSpPr>
              <p:nvPr/>
            </p:nvSpPr>
            <p:spPr bwMode="auto">
              <a:xfrm>
                <a:off x="778" y="210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08" name="Oval 76"/>
              <p:cNvSpPr>
                <a:spLocks noChangeArrowheads="1"/>
              </p:cNvSpPr>
              <p:nvPr/>
            </p:nvSpPr>
            <p:spPr bwMode="auto">
              <a:xfrm>
                <a:off x="682" y="236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09" name="Oval 77"/>
              <p:cNvSpPr>
                <a:spLocks noChangeArrowheads="1"/>
              </p:cNvSpPr>
              <p:nvPr/>
            </p:nvSpPr>
            <p:spPr bwMode="auto">
              <a:xfrm>
                <a:off x="594" y="257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10" name="Oval 78"/>
              <p:cNvSpPr>
                <a:spLocks noChangeArrowheads="1"/>
              </p:cNvSpPr>
              <p:nvPr/>
            </p:nvSpPr>
            <p:spPr bwMode="auto">
              <a:xfrm>
                <a:off x="866" y="264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11" name="Oval 79"/>
              <p:cNvSpPr>
                <a:spLocks noChangeArrowheads="1"/>
              </p:cNvSpPr>
              <p:nvPr/>
            </p:nvSpPr>
            <p:spPr bwMode="auto">
              <a:xfrm>
                <a:off x="1018" y="233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12" name="Oval 80"/>
              <p:cNvSpPr>
                <a:spLocks noChangeArrowheads="1"/>
              </p:cNvSpPr>
              <p:nvPr/>
            </p:nvSpPr>
            <p:spPr bwMode="auto">
              <a:xfrm>
                <a:off x="962" y="213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13" name="Oval 81"/>
              <p:cNvSpPr>
                <a:spLocks noChangeArrowheads="1"/>
              </p:cNvSpPr>
              <p:nvPr/>
            </p:nvSpPr>
            <p:spPr bwMode="auto">
              <a:xfrm>
                <a:off x="1154" y="190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14" name="Oval 82"/>
              <p:cNvSpPr>
                <a:spLocks noChangeArrowheads="1"/>
              </p:cNvSpPr>
              <p:nvPr/>
            </p:nvSpPr>
            <p:spPr bwMode="auto">
              <a:xfrm>
                <a:off x="730" y="196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15" name="Oval 83"/>
              <p:cNvSpPr>
                <a:spLocks noChangeArrowheads="1"/>
              </p:cNvSpPr>
              <p:nvPr/>
            </p:nvSpPr>
            <p:spPr bwMode="auto">
              <a:xfrm>
                <a:off x="930" y="186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16" name="Oval 84"/>
              <p:cNvSpPr>
                <a:spLocks noChangeArrowheads="1"/>
              </p:cNvSpPr>
              <p:nvPr/>
            </p:nvSpPr>
            <p:spPr bwMode="auto">
              <a:xfrm>
                <a:off x="994" y="163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888917" name="Group 85"/>
            <p:cNvGrpSpPr>
              <a:grpSpLocks/>
            </p:cNvGrpSpPr>
            <p:nvPr/>
          </p:nvGrpSpPr>
          <p:grpSpPr bwMode="auto">
            <a:xfrm>
              <a:off x="4130" y="583"/>
              <a:ext cx="684" cy="1116"/>
              <a:chOff x="4374" y="583"/>
              <a:chExt cx="684" cy="1116"/>
            </a:xfrm>
          </p:grpSpPr>
          <p:sp>
            <p:nvSpPr>
              <p:cNvPr id="888918" name="Oval 86"/>
              <p:cNvSpPr>
                <a:spLocks noChangeArrowheads="1"/>
              </p:cNvSpPr>
              <p:nvPr/>
            </p:nvSpPr>
            <p:spPr bwMode="auto">
              <a:xfrm>
                <a:off x="4950" y="75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19" name="Oval 87"/>
              <p:cNvSpPr>
                <a:spLocks noChangeArrowheads="1"/>
              </p:cNvSpPr>
              <p:nvPr/>
            </p:nvSpPr>
            <p:spPr bwMode="auto">
              <a:xfrm>
                <a:off x="4950" y="91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20" name="Oval 88"/>
              <p:cNvSpPr>
                <a:spLocks noChangeArrowheads="1"/>
              </p:cNvSpPr>
              <p:nvPr/>
            </p:nvSpPr>
            <p:spPr bwMode="auto">
              <a:xfrm>
                <a:off x="4750" y="105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21" name="Oval 89"/>
              <p:cNvSpPr>
                <a:spLocks noChangeArrowheads="1"/>
              </p:cNvSpPr>
              <p:nvPr/>
            </p:nvSpPr>
            <p:spPr bwMode="auto">
              <a:xfrm>
                <a:off x="4846" y="131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22" name="Oval 90"/>
              <p:cNvSpPr>
                <a:spLocks noChangeArrowheads="1"/>
              </p:cNvSpPr>
              <p:nvPr/>
            </p:nvSpPr>
            <p:spPr bwMode="auto">
              <a:xfrm>
                <a:off x="4934" y="152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23" name="Oval 91"/>
              <p:cNvSpPr>
                <a:spLocks noChangeArrowheads="1"/>
              </p:cNvSpPr>
              <p:nvPr/>
            </p:nvSpPr>
            <p:spPr bwMode="auto">
              <a:xfrm>
                <a:off x="4662" y="159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24" name="Oval 92"/>
              <p:cNvSpPr>
                <a:spLocks noChangeArrowheads="1"/>
              </p:cNvSpPr>
              <p:nvPr/>
            </p:nvSpPr>
            <p:spPr bwMode="auto">
              <a:xfrm>
                <a:off x="4510" y="127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25" name="Oval 93"/>
              <p:cNvSpPr>
                <a:spLocks noChangeArrowheads="1"/>
              </p:cNvSpPr>
              <p:nvPr/>
            </p:nvSpPr>
            <p:spPr bwMode="auto">
              <a:xfrm>
                <a:off x="4566" y="107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26" name="Oval 94"/>
              <p:cNvSpPr>
                <a:spLocks noChangeArrowheads="1"/>
              </p:cNvSpPr>
              <p:nvPr/>
            </p:nvSpPr>
            <p:spPr bwMode="auto">
              <a:xfrm>
                <a:off x="4374" y="85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27" name="Oval 95"/>
              <p:cNvSpPr>
                <a:spLocks noChangeArrowheads="1"/>
              </p:cNvSpPr>
              <p:nvPr/>
            </p:nvSpPr>
            <p:spPr bwMode="auto">
              <a:xfrm>
                <a:off x="4798" y="91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28" name="Oval 96"/>
              <p:cNvSpPr>
                <a:spLocks noChangeArrowheads="1"/>
              </p:cNvSpPr>
              <p:nvPr/>
            </p:nvSpPr>
            <p:spPr bwMode="auto">
              <a:xfrm>
                <a:off x="4598" y="81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29" name="Oval 97"/>
              <p:cNvSpPr>
                <a:spLocks noChangeArrowheads="1"/>
              </p:cNvSpPr>
              <p:nvPr/>
            </p:nvSpPr>
            <p:spPr bwMode="auto">
              <a:xfrm>
                <a:off x="4534" y="58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888930" name="Group 98"/>
            <p:cNvGrpSpPr>
              <a:grpSpLocks/>
            </p:cNvGrpSpPr>
            <p:nvPr/>
          </p:nvGrpSpPr>
          <p:grpSpPr bwMode="auto">
            <a:xfrm>
              <a:off x="4322" y="2071"/>
              <a:ext cx="684" cy="1116"/>
              <a:chOff x="4566" y="2071"/>
              <a:chExt cx="684" cy="1116"/>
            </a:xfrm>
          </p:grpSpPr>
          <p:sp>
            <p:nvSpPr>
              <p:cNvPr id="888931" name="Oval 99"/>
              <p:cNvSpPr>
                <a:spLocks noChangeArrowheads="1"/>
              </p:cNvSpPr>
              <p:nvPr/>
            </p:nvSpPr>
            <p:spPr bwMode="auto">
              <a:xfrm>
                <a:off x="4566" y="224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32" name="Oval 100"/>
              <p:cNvSpPr>
                <a:spLocks noChangeArrowheads="1"/>
              </p:cNvSpPr>
              <p:nvPr/>
            </p:nvSpPr>
            <p:spPr bwMode="auto">
              <a:xfrm>
                <a:off x="4566" y="239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33" name="Oval 101"/>
              <p:cNvSpPr>
                <a:spLocks noChangeArrowheads="1"/>
              </p:cNvSpPr>
              <p:nvPr/>
            </p:nvSpPr>
            <p:spPr bwMode="auto">
              <a:xfrm>
                <a:off x="4766" y="254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34" name="Oval 102"/>
              <p:cNvSpPr>
                <a:spLocks noChangeArrowheads="1"/>
              </p:cNvSpPr>
              <p:nvPr/>
            </p:nvSpPr>
            <p:spPr bwMode="auto">
              <a:xfrm>
                <a:off x="4670" y="279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35" name="Oval 103"/>
              <p:cNvSpPr>
                <a:spLocks noChangeArrowheads="1"/>
              </p:cNvSpPr>
              <p:nvPr/>
            </p:nvSpPr>
            <p:spPr bwMode="auto">
              <a:xfrm>
                <a:off x="4582" y="301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36" name="Oval 104"/>
              <p:cNvSpPr>
                <a:spLocks noChangeArrowheads="1"/>
              </p:cNvSpPr>
              <p:nvPr/>
            </p:nvSpPr>
            <p:spPr bwMode="auto">
              <a:xfrm>
                <a:off x="4854" y="307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37" name="Oval 105"/>
              <p:cNvSpPr>
                <a:spLocks noChangeArrowheads="1"/>
              </p:cNvSpPr>
              <p:nvPr/>
            </p:nvSpPr>
            <p:spPr bwMode="auto">
              <a:xfrm>
                <a:off x="5006" y="276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38" name="Oval 106"/>
              <p:cNvSpPr>
                <a:spLocks noChangeArrowheads="1"/>
              </p:cNvSpPr>
              <p:nvPr/>
            </p:nvSpPr>
            <p:spPr bwMode="auto">
              <a:xfrm>
                <a:off x="4950" y="256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39" name="Oval 107"/>
              <p:cNvSpPr>
                <a:spLocks noChangeArrowheads="1"/>
              </p:cNvSpPr>
              <p:nvPr/>
            </p:nvSpPr>
            <p:spPr bwMode="auto">
              <a:xfrm>
                <a:off x="5142" y="234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40" name="Oval 108"/>
              <p:cNvSpPr>
                <a:spLocks noChangeArrowheads="1"/>
              </p:cNvSpPr>
              <p:nvPr/>
            </p:nvSpPr>
            <p:spPr bwMode="auto">
              <a:xfrm>
                <a:off x="4718" y="239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41" name="Oval 109"/>
              <p:cNvSpPr>
                <a:spLocks noChangeArrowheads="1"/>
              </p:cNvSpPr>
              <p:nvPr/>
            </p:nvSpPr>
            <p:spPr bwMode="auto">
              <a:xfrm>
                <a:off x="4918" y="230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42" name="Oval 110"/>
              <p:cNvSpPr>
                <a:spLocks noChangeArrowheads="1"/>
              </p:cNvSpPr>
              <p:nvPr/>
            </p:nvSpPr>
            <p:spPr bwMode="auto">
              <a:xfrm>
                <a:off x="4982" y="207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888943" name="Group 111"/>
            <p:cNvGrpSpPr>
              <a:grpSpLocks/>
            </p:cNvGrpSpPr>
            <p:nvPr/>
          </p:nvGrpSpPr>
          <p:grpSpPr bwMode="auto">
            <a:xfrm>
              <a:off x="4874" y="355"/>
              <a:ext cx="684" cy="1116"/>
              <a:chOff x="5118" y="355"/>
              <a:chExt cx="684" cy="1116"/>
            </a:xfrm>
          </p:grpSpPr>
          <p:sp>
            <p:nvSpPr>
              <p:cNvPr id="888944" name="Oval 112"/>
              <p:cNvSpPr>
                <a:spLocks noChangeArrowheads="1"/>
              </p:cNvSpPr>
              <p:nvPr/>
            </p:nvSpPr>
            <p:spPr bwMode="auto">
              <a:xfrm>
                <a:off x="5694" y="53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45" name="Oval 113"/>
              <p:cNvSpPr>
                <a:spLocks noChangeArrowheads="1"/>
              </p:cNvSpPr>
              <p:nvPr/>
            </p:nvSpPr>
            <p:spPr bwMode="auto">
              <a:xfrm>
                <a:off x="5694" y="68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46" name="Oval 114"/>
              <p:cNvSpPr>
                <a:spLocks noChangeArrowheads="1"/>
              </p:cNvSpPr>
              <p:nvPr/>
            </p:nvSpPr>
            <p:spPr bwMode="auto">
              <a:xfrm>
                <a:off x="5494" y="82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47" name="Oval 115"/>
              <p:cNvSpPr>
                <a:spLocks noChangeArrowheads="1"/>
              </p:cNvSpPr>
              <p:nvPr/>
            </p:nvSpPr>
            <p:spPr bwMode="auto">
              <a:xfrm>
                <a:off x="5590" y="108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48" name="Oval 116"/>
              <p:cNvSpPr>
                <a:spLocks noChangeArrowheads="1"/>
              </p:cNvSpPr>
              <p:nvPr/>
            </p:nvSpPr>
            <p:spPr bwMode="auto">
              <a:xfrm>
                <a:off x="5678" y="129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49" name="Oval 117"/>
              <p:cNvSpPr>
                <a:spLocks noChangeArrowheads="1"/>
              </p:cNvSpPr>
              <p:nvPr/>
            </p:nvSpPr>
            <p:spPr bwMode="auto">
              <a:xfrm>
                <a:off x="5406" y="136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50" name="Oval 118"/>
              <p:cNvSpPr>
                <a:spLocks noChangeArrowheads="1"/>
              </p:cNvSpPr>
              <p:nvPr/>
            </p:nvSpPr>
            <p:spPr bwMode="auto">
              <a:xfrm>
                <a:off x="5254" y="105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51" name="Oval 119"/>
              <p:cNvSpPr>
                <a:spLocks noChangeArrowheads="1"/>
              </p:cNvSpPr>
              <p:nvPr/>
            </p:nvSpPr>
            <p:spPr bwMode="auto">
              <a:xfrm>
                <a:off x="5310" y="85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52" name="Oval 120"/>
              <p:cNvSpPr>
                <a:spLocks noChangeArrowheads="1"/>
              </p:cNvSpPr>
              <p:nvPr/>
            </p:nvSpPr>
            <p:spPr bwMode="auto">
              <a:xfrm>
                <a:off x="5118" y="62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53" name="Oval 121"/>
              <p:cNvSpPr>
                <a:spLocks noChangeArrowheads="1"/>
              </p:cNvSpPr>
              <p:nvPr/>
            </p:nvSpPr>
            <p:spPr bwMode="auto">
              <a:xfrm>
                <a:off x="5542" y="68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54" name="Oval 122"/>
              <p:cNvSpPr>
                <a:spLocks noChangeArrowheads="1"/>
              </p:cNvSpPr>
              <p:nvPr/>
            </p:nvSpPr>
            <p:spPr bwMode="auto">
              <a:xfrm>
                <a:off x="5342" y="58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55" name="Oval 123"/>
              <p:cNvSpPr>
                <a:spLocks noChangeArrowheads="1"/>
              </p:cNvSpPr>
              <p:nvPr/>
            </p:nvSpPr>
            <p:spPr bwMode="auto">
              <a:xfrm>
                <a:off x="5278" y="35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888956" name="Group 124"/>
            <p:cNvGrpSpPr>
              <a:grpSpLocks/>
            </p:cNvGrpSpPr>
            <p:nvPr/>
          </p:nvGrpSpPr>
          <p:grpSpPr bwMode="auto">
            <a:xfrm>
              <a:off x="5054" y="1495"/>
              <a:ext cx="684" cy="1116"/>
              <a:chOff x="5298" y="1495"/>
              <a:chExt cx="684" cy="1116"/>
            </a:xfrm>
          </p:grpSpPr>
          <p:sp>
            <p:nvSpPr>
              <p:cNvPr id="888957" name="Oval 125"/>
              <p:cNvSpPr>
                <a:spLocks noChangeArrowheads="1"/>
              </p:cNvSpPr>
              <p:nvPr/>
            </p:nvSpPr>
            <p:spPr bwMode="auto">
              <a:xfrm>
                <a:off x="5874" y="232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58" name="Oval 126"/>
              <p:cNvSpPr>
                <a:spLocks noChangeArrowheads="1"/>
              </p:cNvSpPr>
              <p:nvPr/>
            </p:nvSpPr>
            <p:spPr bwMode="auto">
              <a:xfrm>
                <a:off x="5874" y="217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59" name="Oval 127"/>
              <p:cNvSpPr>
                <a:spLocks noChangeArrowheads="1"/>
              </p:cNvSpPr>
              <p:nvPr/>
            </p:nvSpPr>
            <p:spPr bwMode="auto">
              <a:xfrm>
                <a:off x="5674" y="203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60" name="Oval 128"/>
              <p:cNvSpPr>
                <a:spLocks noChangeArrowheads="1"/>
              </p:cNvSpPr>
              <p:nvPr/>
            </p:nvSpPr>
            <p:spPr bwMode="auto">
              <a:xfrm>
                <a:off x="5770" y="177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61" name="Oval 129"/>
              <p:cNvSpPr>
                <a:spLocks noChangeArrowheads="1"/>
              </p:cNvSpPr>
              <p:nvPr/>
            </p:nvSpPr>
            <p:spPr bwMode="auto">
              <a:xfrm>
                <a:off x="5858" y="155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62" name="Oval 130"/>
              <p:cNvSpPr>
                <a:spLocks noChangeArrowheads="1"/>
              </p:cNvSpPr>
              <p:nvPr/>
            </p:nvSpPr>
            <p:spPr bwMode="auto">
              <a:xfrm>
                <a:off x="5586" y="149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63" name="Oval 131"/>
              <p:cNvSpPr>
                <a:spLocks noChangeArrowheads="1"/>
              </p:cNvSpPr>
              <p:nvPr/>
            </p:nvSpPr>
            <p:spPr bwMode="auto">
              <a:xfrm>
                <a:off x="5434" y="180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64" name="Oval 132"/>
              <p:cNvSpPr>
                <a:spLocks noChangeArrowheads="1"/>
              </p:cNvSpPr>
              <p:nvPr/>
            </p:nvSpPr>
            <p:spPr bwMode="auto">
              <a:xfrm>
                <a:off x="5490" y="200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65" name="Oval 133"/>
              <p:cNvSpPr>
                <a:spLocks noChangeArrowheads="1"/>
              </p:cNvSpPr>
              <p:nvPr/>
            </p:nvSpPr>
            <p:spPr bwMode="auto">
              <a:xfrm>
                <a:off x="5298" y="223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66" name="Oval 134"/>
              <p:cNvSpPr>
                <a:spLocks noChangeArrowheads="1"/>
              </p:cNvSpPr>
              <p:nvPr/>
            </p:nvSpPr>
            <p:spPr bwMode="auto">
              <a:xfrm>
                <a:off x="5722" y="217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67" name="Oval 135"/>
              <p:cNvSpPr>
                <a:spLocks noChangeArrowheads="1"/>
              </p:cNvSpPr>
              <p:nvPr/>
            </p:nvSpPr>
            <p:spPr bwMode="auto">
              <a:xfrm>
                <a:off x="5522" y="227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68" name="Oval 136"/>
              <p:cNvSpPr>
                <a:spLocks noChangeArrowheads="1"/>
              </p:cNvSpPr>
              <p:nvPr/>
            </p:nvSpPr>
            <p:spPr bwMode="auto">
              <a:xfrm>
                <a:off x="5458" y="250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888969" name="Group 137"/>
            <p:cNvGrpSpPr>
              <a:grpSpLocks/>
            </p:cNvGrpSpPr>
            <p:nvPr/>
          </p:nvGrpSpPr>
          <p:grpSpPr bwMode="auto">
            <a:xfrm>
              <a:off x="3554" y="3151"/>
              <a:ext cx="1116" cy="684"/>
              <a:chOff x="3798" y="3151"/>
              <a:chExt cx="1116" cy="684"/>
            </a:xfrm>
          </p:grpSpPr>
          <p:sp>
            <p:nvSpPr>
              <p:cNvPr id="888970" name="Oval 138"/>
              <p:cNvSpPr>
                <a:spLocks noChangeArrowheads="1"/>
              </p:cNvSpPr>
              <p:nvPr/>
            </p:nvSpPr>
            <p:spPr bwMode="auto">
              <a:xfrm>
                <a:off x="4630" y="315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71" name="Oval 139"/>
              <p:cNvSpPr>
                <a:spLocks noChangeArrowheads="1"/>
              </p:cNvSpPr>
              <p:nvPr/>
            </p:nvSpPr>
            <p:spPr bwMode="auto">
              <a:xfrm>
                <a:off x="4478" y="315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72" name="Oval 140"/>
              <p:cNvSpPr>
                <a:spLocks noChangeArrowheads="1"/>
              </p:cNvSpPr>
              <p:nvPr/>
            </p:nvSpPr>
            <p:spPr bwMode="auto">
              <a:xfrm>
                <a:off x="4334" y="335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73" name="Oval 141"/>
              <p:cNvSpPr>
                <a:spLocks noChangeArrowheads="1"/>
              </p:cNvSpPr>
              <p:nvPr/>
            </p:nvSpPr>
            <p:spPr bwMode="auto">
              <a:xfrm>
                <a:off x="4078" y="325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74" name="Oval 142"/>
              <p:cNvSpPr>
                <a:spLocks noChangeArrowheads="1"/>
              </p:cNvSpPr>
              <p:nvPr/>
            </p:nvSpPr>
            <p:spPr bwMode="auto">
              <a:xfrm>
                <a:off x="3862" y="316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75" name="Oval 143"/>
              <p:cNvSpPr>
                <a:spLocks noChangeArrowheads="1"/>
              </p:cNvSpPr>
              <p:nvPr/>
            </p:nvSpPr>
            <p:spPr bwMode="auto">
              <a:xfrm>
                <a:off x="3798" y="343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76" name="Oval 144"/>
              <p:cNvSpPr>
                <a:spLocks noChangeArrowheads="1"/>
              </p:cNvSpPr>
              <p:nvPr/>
            </p:nvSpPr>
            <p:spPr bwMode="auto">
              <a:xfrm>
                <a:off x="4110" y="359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77" name="Oval 145"/>
              <p:cNvSpPr>
                <a:spLocks noChangeArrowheads="1"/>
              </p:cNvSpPr>
              <p:nvPr/>
            </p:nvSpPr>
            <p:spPr bwMode="auto">
              <a:xfrm>
                <a:off x="4310" y="353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78" name="Oval 146"/>
              <p:cNvSpPr>
                <a:spLocks noChangeArrowheads="1"/>
              </p:cNvSpPr>
              <p:nvPr/>
            </p:nvSpPr>
            <p:spPr bwMode="auto">
              <a:xfrm>
                <a:off x="4534" y="372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79" name="Oval 147"/>
              <p:cNvSpPr>
                <a:spLocks noChangeArrowheads="1"/>
              </p:cNvSpPr>
              <p:nvPr/>
            </p:nvSpPr>
            <p:spPr bwMode="auto">
              <a:xfrm>
                <a:off x="4478" y="330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80" name="Oval 148"/>
              <p:cNvSpPr>
                <a:spLocks noChangeArrowheads="1"/>
              </p:cNvSpPr>
              <p:nvPr/>
            </p:nvSpPr>
            <p:spPr bwMode="auto">
              <a:xfrm>
                <a:off x="4574" y="350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81" name="Oval 149"/>
              <p:cNvSpPr>
                <a:spLocks noChangeArrowheads="1"/>
              </p:cNvSpPr>
              <p:nvPr/>
            </p:nvSpPr>
            <p:spPr bwMode="auto">
              <a:xfrm>
                <a:off x="4806" y="356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888982" name="Group 150"/>
            <p:cNvGrpSpPr>
              <a:grpSpLocks/>
            </p:cNvGrpSpPr>
            <p:nvPr/>
          </p:nvGrpSpPr>
          <p:grpSpPr bwMode="auto">
            <a:xfrm>
              <a:off x="4970" y="2671"/>
              <a:ext cx="684" cy="1116"/>
              <a:chOff x="5214" y="2671"/>
              <a:chExt cx="684" cy="1116"/>
            </a:xfrm>
          </p:grpSpPr>
          <p:sp>
            <p:nvSpPr>
              <p:cNvPr id="888983" name="Oval 151"/>
              <p:cNvSpPr>
                <a:spLocks noChangeArrowheads="1"/>
              </p:cNvSpPr>
              <p:nvPr/>
            </p:nvSpPr>
            <p:spPr bwMode="auto">
              <a:xfrm>
                <a:off x="5790" y="350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84" name="Oval 152"/>
              <p:cNvSpPr>
                <a:spLocks noChangeArrowheads="1"/>
              </p:cNvSpPr>
              <p:nvPr/>
            </p:nvSpPr>
            <p:spPr bwMode="auto">
              <a:xfrm>
                <a:off x="5790" y="335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85" name="Oval 153"/>
              <p:cNvSpPr>
                <a:spLocks noChangeArrowheads="1"/>
              </p:cNvSpPr>
              <p:nvPr/>
            </p:nvSpPr>
            <p:spPr bwMode="auto">
              <a:xfrm>
                <a:off x="5590" y="320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86" name="Oval 154"/>
              <p:cNvSpPr>
                <a:spLocks noChangeArrowheads="1"/>
              </p:cNvSpPr>
              <p:nvPr/>
            </p:nvSpPr>
            <p:spPr bwMode="auto">
              <a:xfrm>
                <a:off x="5686" y="295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87" name="Oval 155"/>
              <p:cNvSpPr>
                <a:spLocks noChangeArrowheads="1"/>
              </p:cNvSpPr>
              <p:nvPr/>
            </p:nvSpPr>
            <p:spPr bwMode="auto">
              <a:xfrm>
                <a:off x="5774" y="273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88" name="Oval 156"/>
              <p:cNvSpPr>
                <a:spLocks noChangeArrowheads="1"/>
              </p:cNvSpPr>
              <p:nvPr/>
            </p:nvSpPr>
            <p:spPr bwMode="auto">
              <a:xfrm>
                <a:off x="5502" y="267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89" name="Oval 157"/>
              <p:cNvSpPr>
                <a:spLocks noChangeArrowheads="1"/>
              </p:cNvSpPr>
              <p:nvPr/>
            </p:nvSpPr>
            <p:spPr bwMode="auto">
              <a:xfrm>
                <a:off x="5350" y="298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90" name="Oval 158"/>
              <p:cNvSpPr>
                <a:spLocks noChangeArrowheads="1"/>
              </p:cNvSpPr>
              <p:nvPr/>
            </p:nvSpPr>
            <p:spPr bwMode="auto">
              <a:xfrm>
                <a:off x="5406" y="318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91" name="Oval 159"/>
              <p:cNvSpPr>
                <a:spLocks noChangeArrowheads="1"/>
              </p:cNvSpPr>
              <p:nvPr/>
            </p:nvSpPr>
            <p:spPr bwMode="auto">
              <a:xfrm>
                <a:off x="5214" y="340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92" name="Oval 160"/>
              <p:cNvSpPr>
                <a:spLocks noChangeArrowheads="1"/>
              </p:cNvSpPr>
              <p:nvPr/>
            </p:nvSpPr>
            <p:spPr bwMode="auto">
              <a:xfrm>
                <a:off x="5638" y="335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93" name="Oval 161"/>
              <p:cNvSpPr>
                <a:spLocks noChangeArrowheads="1"/>
              </p:cNvSpPr>
              <p:nvPr/>
            </p:nvSpPr>
            <p:spPr bwMode="auto">
              <a:xfrm>
                <a:off x="5438" y="344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94" name="Oval 162"/>
              <p:cNvSpPr>
                <a:spLocks noChangeArrowheads="1"/>
              </p:cNvSpPr>
              <p:nvPr/>
            </p:nvSpPr>
            <p:spPr bwMode="auto">
              <a:xfrm>
                <a:off x="5374" y="367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888995" name="Group 163"/>
            <p:cNvGrpSpPr>
              <a:grpSpLocks/>
            </p:cNvGrpSpPr>
            <p:nvPr/>
          </p:nvGrpSpPr>
          <p:grpSpPr bwMode="auto">
            <a:xfrm>
              <a:off x="406" y="387"/>
              <a:ext cx="684" cy="1116"/>
              <a:chOff x="650" y="387"/>
              <a:chExt cx="684" cy="1116"/>
            </a:xfrm>
          </p:grpSpPr>
          <p:sp>
            <p:nvSpPr>
              <p:cNvPr id="888996" name="Oval 164"/>
              <p:cNvSpPr>
                <a:spLocks noChangeArrowheads="1"/>
              </p:cNvSpPr>
              <p:nvPr/>
            </p:nvSpPr>
            <p:spPr bwMode="auto">
              <a:xfrm>
                <a:off x="1226" y="56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97" name="Oval 165"/>
              <p:cNvSpPr>
                <a:spLocks noChangeArrowheads="1"/>
              </p:cNvSpPr>
              <p:nvPr/>
            </p:nvSpPr>
            <p:spPr bwMode="auto">
              <a:xfrm>
                <a:off x="1226" y="71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98" name="Oval 166"/>
              <p:cNvSpPr>
                <a:spLocks noChangeArrowheads="1"/>
              </p:cNvSpPr>
              <p:nvPr/>
            </p:nvSpPr>
            <p:spPr bwMode="auto">
              <a:xfrm>
                <a:off x="1026" y="85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8999" name="Oval 167"/>
              <p:cNvSpPr>
                <a:spLocks noChangeArrowheads="1"/>
              </p:cNvSpPr>
              <p:nvPr/>
            </p:nvSpPr>
            <p:spPr bwMode="auto">
              <a:xfrm>
                <a:off x="1122" y="111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00" name="Oval 168"/>
              <p:cNvSpPr>
                <a:spLocks noChangeArrowheads="1"/>
              </p:cNvSpPr>
              <p:nvPr/>
            </p:nvSpPr>
            <p:spPr bwMode="auto">
              <a:xfrm>
                <a:off x="1210" y="133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01" name="Oval 169"/>
              <p:cNvSpPr>
                <a:spLocks noChangeArrowheads="1"/>
              </p:cNvSpPr>
              <p:nvPr/>
            </p:nvSpPr>
            <p:spPr bwMode="auto">
              <a:xfrm>
                <a:off x="938" y="139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02" name="Oval 170"/>
              <p:cNvSpPr>
                <a:spLocks noChangeArrowheads="1"/>
              </p:cNvSpPr>
              <p:nvPr/>
            </p:nvSpPr>
            <p:spPr bwMode="auto">
              <a:xfrm>
                <a:off x="786" y="108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03" name="Oval 171"/>
              <p:cNvSpPr>
                <a:spLocks noChangeArrowheads="1"/>
              </p:cNvSpPr>
              <p:nvPr/>
            </p:nvSpPr>
            <p:spPr bwMode="auto">
              <a:xfrm>
                <a:off x="842" y="88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04" name="Oval 172"/>
              <p:cNvSpPr>
                <a:spLocks noChangeArrowheads="1"/>
              </p:cNvSpPr>
              <p:nvPr/>
            </p:nvSpPr>
            <p:spPr bwMode="auto">
              <a:xfrm>
                <a:off x="650" y="65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05" name="Oval 173"/>
              <p:cNvSpPr>
                <a:spLocks noChangeArrowheads="1"/>
              </p:cNvSpPr>
              <p:nvPr/>
            </p:nvSpPr>
            <p:spPr bwMode="auto">
              <a:xfrm>
                <a:off x="1074" y="71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06" name="Oval 174"/>
              <p:cNvSpPr>
                <a:spLocks noChangeArrowheads="1"/>
              </p:cNvSpPr>
              <p:nvPr/>
            </p:nvSpPr>
            <p:spPr bwMode="auto">
              <a:xfrm>
                <a:off x="874" y="61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07" name="Oval 175"/>
              <p:cNvSpPr>
                <a:spLocks noChangeArrowheads="1"/>
              </p:cNvSpPr>
              <p:nvPr/>
            </p:nvSpPr>
            <p:spPr bwMode="auto">
              <a:xfrm>
                <a:off x="810" y="38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889008" name="Group 176"/>
            <p:cNvGrpSpPr>
              <a:grpSpLocks/>
            </p:cNvGrpSpPr>
            <p:nvPr/>
          </p:nvGrpSpPr>
          <p:grpSpPr bwMode="auto">
            <a:xfrm>
              <a:off x="1510" y="3087"/>
              <a:ext cx="1116" cy="684"/>
              <a:chOff x="1754" y="3087"/>
              <a:chExt cx="1116" cy="684"/>
            </a:xfrm>
          </p:grpSpPr>
          <p:sp>
            <p:nvSpPr>
              <p:cNvPr id="889009" name="Oval 177"/>
              <p:cNvSpPr>
                <a:spLocks noChangeArrowheads="1"/>
              </p:cNvSpPr>
              <p:nvPr/>
            </p:nvSpPr>
            <p:spPr bwMode="auto">
              <a:xfrm>
                <a:off x="2586" y="308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10" name="Oval 178"/>
              <p:cNvSpPr>
                <a:spLocks noChangeArrowheads="1"/>
              </p:cNvSpPr>
              <p:nvPr/>
            </p:nvSpPr>
            <p:spPr bwMode="auto">
              <a:xfrm>
                <a:off x="2434" y="308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11" name="Oval 179"/>
              <p:cNvSpPr>
                <a:spLocks noChangeArrowheads="1"/>
              </p:cNvSpPr>
              <p:nvPr/>
            </p:nvSpPr>
            <p:spPr bwMode="auto">
              <a:xfrm>
                <a:off x="2290" y="328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12" name="Oval 180"/>
              <p:cNvSpPr>
                <a:spLocks noChangeArrowheads="1"/>
              </p:cNvSpPr>
              <p:nvPr/>
            </p:nvSpPr>
            <p:spPr bwMode="auto">
              <a:xfrm>
                <a:off x="2034" y="319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13" name="Oval 181"/>
              <p:cNvSpPr>
                <a:spLocks noChangeArrowheads="1"/>
              </p:cNvSpPr>
              <p:nvPr/>
            </p:nvSpPr>
            <p:spPr bwMode="auto">
              <a:xfrm>
                <a:off x="1818" y="310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14" name="Oval 182"/>
              <p:cNvSpPr>
                <a:spLocks noChangeArrowheads="1"/>
              </p:cNvSpPr>
              <p:nvPr/>
            </p:nvSpPr>
            <p:spPr bwMode="auto">
              <a:xfrm>
                <a:off x="1754" y="337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15" name="Oval 183"/>
              <p:cNvSpPr>
                <a:spLocks noChangeArrowheads="1"/>
              </p:cNvSpPr>
              <p:nvPr/>
            </p:nvSpPr>
            <p:spPr bwMode="auto">
              <a:xfrm>
                <a:off x="2066" y="352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16" name="Oval 184"/>
              <p:cNvSpPr>
                <a:spLocks noChangeArrowheads="1"/>
              </p:cNvSpPr>
              <p:nvPr/>
            </p:nvSpPr>
            <p:spPr bwMode="auto">
              <a:xfrm>
                <a:off x="2266" y="347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17" name="Oval 185"/>
              <p:cNvSpPr>
                <a:spLocks noChangeArrowheads="1"/>
              </p:cNvSpPr>
              <p:nvPr/>
            </p:nvSpPr>
            <p:spPr bwMode="auto">
              <a:xfrm>
                <a:off x="2490" y="366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18" name="Oval 186"/>
              <p:cNvSpPr>
                <a:spLocks noChangeArrowheads="1"/>
              </p:cNvSpPr>
              <p:nvPr/>
            </p:nvSpPr>
            <p:spPr bwMode="auto">
              <a:xfrm>
                <a:off x="2434" y="323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19" name="Oval 187"/>
              <p:cNvSpPr>
                <a:spLocks noChangeArrowheads="1"/>
              </p:cNvSpPr>
              <p:nvPr/>
            </p:nvSpPr>
            <p:spPr bwMode="auto">
              <a:xfrm>
                <a:off x="2530" y="343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20" name="Oval 188"/>
              <p:cNvSpPr>
                <a:spLocks noChangeArrowheads="1"/>
              </p:cNvSpPr>
              <p:nvPr/>
            </p:nvSpPr>
            <p:spPr bwMode="auto">
              <a:xfrm>
                <a:off x="2762" y="350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889021" name="Group 189"/>
            <p:cNvGrpSpPr>
              <a:grpSpLocks/>
            </p:cNvGrpSpPr>
            <p:nvPr/>
          </p:nvGrpSpPr>
          <p:grpSpPr bwMode="auto">
            <a:xfrm>
              <a:off x="478" y="2703"/>
              <a:ext cx="1129" cy="753"/>
              <a:chOff x="722" y="2703"/>
              <a:chExt cx="1129" cy="753"/>
            </a:xfrm>
          </p:grpSpPr>
          <p:sp>
            <p:nvSpPr>
              <p:cNvPr id="889022" name="Oval 190"/>
              <p:cNvSpPr>
                <a:spLocks noChangeArrowheads="1"/>
              </p:cNvSpPr>
              <p:nvPr/>
            </p:nvSpPr>
            <p:spPr bwMode="auto">
              <a:xfrm rot="19920000">
                <a:off x="1393" y="270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23" name="Oval 191"/>
              <p:cNvSpPr>
                <a:spLocks noChangeArrowheads="1"/>
              </p:cNvSpPr>
              <p:nvPr/>
            </p:nvSpPr>
            <p:spPr bwMode="auto">
              <a:xfrm rot="19920000">
                <a:off x="1258" y="2774"/>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24" name="Oval 192"/>
              <p:cNvSpPr>
                <a:spLocks noChangeArrowheads="1"/>
              </p:cNvSpPr>
              <p:nvPr/>
            </p:nvSpPr>
            <p:spPr bwMode="auto">
              <a:xfrm rot="19920000">
                <a:off x="1225" y="3018"/>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25" name="Oval 193"/>
              <p:cNvSpPr>
                <a:spLocks noChangeArrowheads="1"/>
              </p:cNvSpPr>
              <p:nvPr/>
            </p:nvSpPr>
            <p:spPr bwMode="auto">
              <a:xfrm rot="19920000">
                <a:off x="954" y="3054"/>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26" name="Oval 194"/>
              <p:cNvSpPr>
                <a:spLocks noChangeArrowheads="1"/>
              </p:cNvSpPr>
              <p:nvPr/>
            </p:nvSpPr>
            <p:spPr bwMode="auto">
              <a:xfrm rot="19920000">
                <a:off x="722" y="3078"/>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27" name="Oval 195"/>
              <p:cNvSpPr>
                <a:spLocks noChangeArrowheads="1"/>
              </p:cNvSpPr>
              <p:nvPr/>
            </p:nvSpPr>
            <p:spPr bwMode="auto">
              <a:xfrm rot="19920000">
                <a:off x="793" y="3348"/>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28" name="Oval 196"/>
              <p:cNvSpPr>
                <a:spLocks noChangeArrowheads="1"/>
              </p:cNvSpPr>
              <p:nvPr/>
            </p:nvSpPr>
            <p:spPr bwMode="auto">
              <a:xfrm rot="19920000">
                <a:off x="1139" y="333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29" name="Oval 197"/>
              <p:cNvSpPr>
                <a:spLocks noChangeArrowheads="1"/>
              </p:cNvSpPr>
              <p:nvPr/>
            </p:nvSpPr>
            <p:spPr bwMode="auto">
              <a:xfrm rot="19920000">
                <a:off x="1290" y="3192"/>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30" name="Oval 198"/>
              <p:cNvSpPr>
                <a:spLocks noChangeArrowheads="1"/>
              </p:cNvSpPr>
              <p:nvPr/>
            </p:nvSpPr>
            <p:spPr bwMode="auto">
              <a:xfrm rot="19920000">
                <a:off x="1578" y="3256"/>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31" name="Oval 199"/>
              <p:cNvSpPr>
                <a:spLocks noChangeArrowheads="1"/>
              </p:cNvSpPr>
              <p:nvPr/>
            </p:nvSpPr>
            <p:spPr bwMode="auto">
              <a:xfrm rot="19920000">
                <a:off x="1329" y="2908"/>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32" name="Oval 200"/>
              <p:cNvSpPr>
                <a:spLocks noChangeArrowheads="1"/>
              </p:cNvSpPr>
              <p:nvPr/>
            </p:nvSpPr>
            <p:spPr bwMode="auto">
              <a:xfrm rot="19920000">
                <a:off x="1508" y="3040"/>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33" name="Oval 201"/>
              <p:cNvSpPr>
                <a:spLocks noChangeArrowheads="1"/>
              </p:cNvSpPr>
              <p:nvPr/>
            </p:nvSpPr>
            <p:spPr bwMode="auto">
              <a:xfrm rot="19920000">
                <a:off x="1743" y="298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889034" name="Group 202"/>
            <p:cNvGrpSpPr>
              <a:grpSpLocks/>
            </p:cNvGrpSpPr>
            <p:nvPr/>
          </p:nvGrpSpPr>
          <p:grpSpPr bwMode="auto">
            <a:xfrm>
              <a:off x="1340" y="392"/>
              <a:ext cx="743" cy="1131"/>
              <a:chOff x="1584" y="392"/>
              <a:chExt cx="742" cy="1131"/>
            </a:xfrm>
          </p:grpSpPr>
          <p:sp>
            <p:nvSpPr>
              <p:cNvPr id="889035" name="Oval 203"/>
              <p:cNvSpPr>
                <a:spLocks noChangeArrowheads="1"/>
              </p:cNvSpPr>
              <p:nvPr/>
            </p:nvSpPr>
            <p:spPr bwMode="auto">
              <a:xfrm rot="1620000">
                <a:off x="2218" y="738"/>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36" name="Oval 204"/>
              <p:cNvSpPr>
                <a:spLocks noChangeArrowheads="1"/>
              </p:cNvSpPr>
              <p:nvPr/>
            </p:nvSpPr>
            <p:spPr bwMode="auto">
              <a:xfrm rot="1620000">
                <a:off x="2149" y="87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37" name="Oval 205"/>
              <p:cNvSpPr>
                <a:spLocks noChangeArrowheads="1"/>
              </p:cNvSpPr>
              <p:nvPr/>
            </p:nvSpPr>
            <p:spPr bwMode="auto">
              <a:xfrm rot="1620000">
                <a:off x="1905" y="91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38" name="Oval 206"/>
              <p:cNvSpPr>
                <a:spLocks noChangeArrowheads="1"/>
              </p:cNvSpPr>
              <p:nvPr/>
            </p:nvSpPr>
            <p:spPr bwMode="auto">
              <a:xfrm rot="1620000">
                <a:off x="1876" y="118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39" name="Oval 207"/>
              <p:cNvSpPr>
                <a:spLocks noChangeArrowheads="1"/>
              </p:cNvSpPr>
              <p:nvPr/>
            </p:nvSpPr>
            <p:spPr bwMode="auto">
              <a:xfrm rot="1620000">
                <a:off x="1856" y="141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40" name="Oval 208"/>
              <p:cNvSpPr>
                <a:spLocks noChangeArrowheads="1"/>
              </p:cNvSpPr>
              <p:nvPr/>
            </p:nvSpPr>
            <p:spPr bwMode="auto">
              <a:xfrm rot="1620000">
                <a:off x="1584" y="1348"/>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41" name="Oval 209"/>
              <p:cNvSpPr>
                <a:spLocks noChangeArrowheads="1"/>
              </p:cNvSpPr>
              <p:nvPr/>
            </p:nvSpPr>
            <p:spPr bwMode="auto">
              <a:xfrm rot="1620000">
                <a:off x="1591" y="1002"/>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42" name="Oval 210"/>
              <p:cNvSpPr>
                <a:spLocks noChangeArrowheads="1"/>
              </p:cNvSpPr>
              <p:nvPr/>
            </p:nvSpPr>
            <p:spPr bwMode="auto">
              <a:xfrm rot="1620000">
                <a:off x="1731" y="848"/>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43" name="Oval 211"/>
              <p:cNvSpPr>
                <a:spLocks noChangeArrowheads="1"/>
              </p:cNvSpPr>
              <p:nvPr/>
            </p:nvSpPr>
            <p:spPr bwMode="auto">
              <a:xfrm rot="1620000">
                <a:off x="1661" y="562"/>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44" name="Oval 212"/>
              <p:cNvSpPr>
                <a:spLocks noChangeArrowheads="1"/>
              </p:cNvSpPr>
              <p:nvPr/>
            </p:nvSpPr>
            <p:spPr bwMode="auto">
              <a:xfrm rot="1620000">
                <a:off x="2014" y="804"/>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45" name="Oval 213"/>
              <p:cNvSpPr>
                <a:spLocks noChangeArrowheads="1"/>
              </p:cNvSpPr>
              <p:nvPr/>
            </p:nvSpPr>
            <p:spPr bwMode="auto">
              <a:xfrm rot="1620000">
                <a:off x="1880" y="62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46" name="Oval 214"/>
              <p:cNvSpPr>
                <a:spLocks noChangeArrowheads="1"/>
              </p:cNvSpPr>
              <p:nvPr/>
            </p:nvSpPr>
            <p:spPr bwMode="auto">
              <a:xfrm rot="1620000">
                <a:off x="1928" y="392"/>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grpSp>
          <p:nvGrpSpPr>
            <p:cNvPr id="889047" name="Group 215"/>
            <p:cNvGrpSpPr>
              <a:grpSpLocks/>
            </p:cNvGrpSpPr>
            <p:nvPr/>
          </p:nvGrpSpPr>
          <p:grpSpPr bwMode="auto">
            <a:xfrm>
              <a:off x="1102" y="1695"/>
              <a:ext cx="684" cy="1116"/>
              <a:chOff x="1346" y="1695"/>
              <a:chExt cx="684" cy="1116"/>
            </a:xfrm>
          </p:grpSpPr>
          <p:sp>
            <p:nvSpPr>
              <p:cNvPr id="889048" name="Oval 216"/>
              <p:cNvSpPr>
                <a:spLocks noChangeArrowheads="1"/>
              </p:cNvSpPr>
              <p:nvPr/>
            </p:nvSpPr>
            <p:spPr bwMode="auto">
              <a:xfrm>
                <a:off x="1346" y="187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49" name="Oval 217"/>
              <p:cNvSpPr>
                <a:spLocks noChangeArrowheads="1"/>
              </p:cNvSpPr>
              <p:nvPr/>
            </p:nvSpPr>
            <p:spPr bwMode="auto">
              <a:xfrm>
                <a:off x="1346" y="202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50" name="Oval 218"/>
              <p:cNvSpPr>
                <a:spLocks noChangeArrowheads="1"/>
              </p:cNvSpPr>
              <p:nvPr/>
            </p:nvSpPr>
            <p:spPr bwMode="auto">
              <a:xfrm>
                <a:off x="1546" y="216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51" name="Oval 219"/>
              <p:cNvSpPr>
                <a:spLocks noChangeArrowheads="1"/>
              </p:cNvSpPr>
              <p:nvPr/>
            </p:nvSpPr>
            <p:spPr bwMode="auto">
              <a:xfrm>
                <a:off x="1450" y="242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52" name="Oval 220"/>
              <p:cNvSpPr>
                <a:spLocks noChangeArrowheads="1"/>
              </p:cNvSpPr>
              <p:nvPr/>
            </p:nvSpPr>
            <p:spPr bwMode="auto">
              <a:xfrm>
                <a:off x="1362" y="2639"/>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53" name="Oval 221"/>
              <p:cNvSpPr>
                <a:spLocks noChangeArrowheads="1"/>
              </p:cNvSpPr>
              <p:nvPr/>
            </p:nvSpPr>
            <p:spPr bwMode="auto">
              <a:xfrm>
                <a:off x="1634" y="270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54" name="Oval 222"/>
              <p:cNvSpPr>
                <a:spLocks noChangeArrowheads="1"/>
              </p:cNvSpPr>
              <p:nvPr/>
            </p:nvSpPr>
            <p:spPr bwMode="auto">
              <a:xfrm>
                <a:off x="1786" y="239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55" name="Oval 223"/>
              <p:cNvSpPr>
                <a:spLocks noChangeArrowheads="1"/>
              </p:cNvSpPr>
              <p:nvPr/>
            </p:nvSpPr>
            <p:spPr bwMode="auto">
              <a:xfrm>
                <a:off x="1730" y="2191"/>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56" name="Oval 224"/>
              <p:cNvSpPr>
                <a:spLocks noChangeArrowheads="1"/>
              </p:cNvSpPr>
              <p:nvPr/>
            </p:nvSpPr>
            <p:spPr bwMode="auto">
              <a:xfrm>
                <a:off x="1922" y="196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57" name="Oval 225"/>
              <p:cNvSpPr>
                <a:spLocks noChangeArrowheads="1"/>
              </p:cNvSpPr>
              <p:nvPr/>
            </p:nvSpPr>
            <p:spPr bwMode="auto">
              <a:xfrm>
                <a:off x="1498" y="2023"/>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58" name="Oval 226"/>
              <p:cNvSpPr>
                <a:spLocks noChangeArrowheads="1"/>
              </p:cNvSpPr>
              <p:nvPr/>
            </p:nvSpPr>
            <p:spPr bwMode="auto">
              <a:xfrm>
                <a:off x="1698" y="1927"/>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59" name="Oval 227"/>
              <p:cNvSpPr>
                <a:spLocks noChangeArrowheads="1"/>
              </p:cNvSpPr>
              <p:nvPr/>
            </p:nvSpPr>
            <p:spPr bwMode="auto">
              <a:xfrm>
                <a:off x="1762" y="169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sp>
          <p:nvSpPr>
            <p:cNvPr id="889060" name="Oval 228"/>
            <p:cNvSpPr>
              <a:spLocks noChangeArrowheads="1"/>
            </p:cNvSpPr>
            <p:nvPr/>
          </p:nvSpPr>
          <p:spPr bwMode="auto">
            <a:xfrm rot="5580000">
              <a:off x="2506" y="54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61" name="Oval 229"/>
            <p:cNvSpPr>
              <a:spLocks noChangeArrowheads="1"/>
            </p:cNvSpPr>
            <p:nvPr/>
          </p:nvSpPr>
          <p:spPr bwMode="auto">
            <a:xfrm rot="5580000">
              <a:off x="2825" y="410"/>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62" name="Oval 230"/>
            <p:cNvSpPr>
              <a:spLocks noChangeArrowheads="1"/>
            </p:cNvSpPr>
            <p:nvPr/>
          </p:nvSpPr>
          <p:spPr bwMode="auto">
            <a:xfrm rot="5580000">
              <a:off x="3022" y="476"/>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63" name="Oval 231"/>
            <p:cNvSpPr>
              <a:spLocks noChangeArrowheads="1"/>
            </p:cNvSpPr>
            <p:nvPr/>
          </p:nvSpPr>
          <p:spPr bwMode="auto">
            <a:xfrm rot="5580000">
              <a:off x="3255" y="295"/>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64" name="Oval 232"/>
            <p:cNvSpPr>
              <a:spLocks noChangeArrowheads="1"/>
            </p:cNvSpPr>
            <p:nvPr/>
          </p:nvSpPr>
          <p:spPr bwMode="auto">
            <a:xfrm rot="5580000">
              <a:off x="3283" y="522"/>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65" name="Oval 233"/>
            <p:cNvSpPr>
              <a:spLocks noChangeArrowheads="1"/>
            </p:cNvSpPr>
            <p:nvPr/>
          </p:nvSpPr>
          <p:spPr bwMode="auto">
            <a:xfrm rot="5580000">
              <a:off x="3518" y="470"/>
              <a:ext cx="108" cy="108"/>
            </a:xfrm>
            <a:prstGeom prst="ellipse">
              <a:avLst/>
            </a:prstGeom>
            <a:solidFill>
              <a:srgbClr val="00DFC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66" name="AutoShape 234"/>
            <p:cNvSpPr>
              <a:spLocks noChangeArrowheads="1"/>
            </p:cNvSpPr>
            <p:nvPr/>
          </p:nvSpPr>
          <p:spPr bwMode="auto">
            <a:xfrm rot="1740000">
              <a:off x="1044" y="1096"/>
              <a:ext cx="964" cy="448"/>
            </a:xfrm>
            <a:prstGeom prst="rightArrow">
              <a:avLst>
                <a:gd name="adj1" fmla="val 50000"/>
                <a:gd name="adj2" fmla="val 107599"/>
              </a:avLst>
            </a:prstGeom>
            <a:solidFill>
              <a:srgbClr val="FAFD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67" name="AutoShape 235"/>
            <p:cNvSpPr>
              <a:spLocks noChangeArrowheads="1"/>
            </p:cNvSpPr>
            <p:nvPr/>
          </p:nvSpPr>
          <p:spPr bwMode="auto">
            <a:xfrm rot="12540000">
              <a:off x="2292" y="1732"/>
              <a:ext cx="964" cy="448"/>
            </a:xfrm>
            <a:prstGeom prst="rightArrow">
              <a:avLst>
                <a:gd name="adj1" fmla="val 50000"/>
                <a:gd name="adj2" fmla="val 107599"/>
              </a:avLst>
            </a:prstGeom>
            <a:solidFill>
              <a:srgbClr val="FAFD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889068" name="Rectangle 236"/>
            <p:cNvSpPr>
              <a:spLocks noChangeArrowheads="1"/>
            </p:cNvSpPr>
            <p:nvPr/>
          </p:nvSpPr>
          <p:spPr bwMode="auto">
            <a:xfrm>
              <a:off x="3607" y="646"/>
              <a:ext cx="1671" cy="572"/>
            </a:xfrm>
            <a:prstGeom prst="rect">
              <a:avLst/>
            </a:prstGeom>
            <a:solidFill>
              <a:schemeClr val="bg1"/>
            </a:solidFill>
            <a:ln w="762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eaLnBrk="0" hangingPunct="0">
                <a:spcBef>
                  <a:spcPct val="50000"/>
                </a:spcBef>
              </a:pPr>
              <a:r>
                <a:rPr lang="en-US" altLang="ko-KR" sz="2400" b="1" dirty="0">
                  <a:ea typeface="굴림" charset="-127"/>
                </a:rPr>
                <a:t>Approximately</a:t>
              </a:r>
              <a:r>
                <a:rPr lang="ko-KR" altLang="en-US" sz="2400" b="1" dirty="0">
                  <a:ea typeface="굴림" charset="-127"/>
                </a:rPr>
                <a:t> </a:t>
              </a:r>
              <a:r>
                <a:rPr lang="en-US" altLang="ko-KR" sz="2400" b="1" dirty="0">
                  <a:ea typeface="굴림" charset="-127"/>
                </a:rPr>
                <a:t>0.01 in</a:t>
              </a:r>
            </a:p>
          </p:txBody>
        </p:sp>
      </p:grpSp>
      <p:sp>
        <p:nvSpPr>
          <p:cNvPr id="2" name="Slide Number Placeholder 1"/>
          <p:cNvSpPr>
            <a:spLocks noGrp="1"/>
          </p:cNvSpPr>
          <p:nvPr>
            <p:ph type="sldNum" sz="quarter" idx="12"/>
          </p:nvPr>
        </p:nvSpPr>
        <p:spPr/>
        <p:txBody>
          <a:bodyPr/>
          <a:lstStyle/>
          <a:p>
            <a:fld id="{8DE8FB6D-B9FD-49E4-8B02-C94E17FFC733}" type="slidenum">
              <a:rPr lang="en-US" smtClean="0"/>
              <a:pPr/>
              <a:t>29</a:t>
            </a:fld>
            <a:endParaRPr lang="en-US"/>
          </a:p>
        </p:txBody>
      </p:sp>
    </p:spTree>
    <p:extLst>
      <p:ext uri="{BB962C8B-B14F-4D97-AF65-F5344CB8AC3E}">
        <p14:creationId xmlns:p14="http://schemas.microsoft.com/office/powerpoint/2010/main" val="2477166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sz="quarter"/>
          </p:nvPr>
        </p:nvSpPr>
        <p:spPr/>
        <p:txBody>
          <a:bodyPr/>
          <a:lstStyle/>
          <a:p>
            <a:r>
              <a:rPr lang="en-US" altLang="en-US" sz="4400" i="0"/>
              <a:t>Aggregates</a:t>
            </a:r>
          </a:p>
        </p:txBody>
      </p:sp>
      <p:sp>
        <p:nvSpPr>
          <p:cNvPr id="4099" name="Subtitle 2"/>
          <p:cNvSpPr>
            <a:spLocks noGrp="1"/>
          </p:cNvSpPr>
          <p:nvPr>
            <p:ph type="subTitle" sz="quarter" idx="1"/>
          </p:nvPr>
        </p:nvSpPr>
        <p:spPr/>
        <p:txBody>
          <a:bodyPr/>
          <a:lstStyle/>
          <a:p>
            <a:endParaRPr lang="en-US" altLang="en-US"/>
          </a:p>
        </p:txBody>
      </p:sp>
      <p:sp>
        <p:nvSpPr>
          <p:cNvPr id="2" name="Slide Number Placeholder 1"/>
          <p:cNvSpPr>
            <a:spLocks noGrp="1"/>
          </p:cNvSpPr>
          <p:nvPr>
            <p:ph type="sldNum" sz="quarter" idx="12"/>
          </p:nvPr>
        </p:nvSpPr>
        <p:spPr/>
        <p:txBody>
          <a:bodyPr/>
          <a:lstStyle/>
          <a:p>
            <a:fld id="{C8F7B1ED-235E-4EC5-8C26-C6C54877C282}" type="slidenum">
              <a:rPr lang="en-US" altLang="en-US" smtClean="0"/>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ChangeAspect="1" noChangeArrowheads="1"/>
          </p:cNvSpPr>
          <p:nvPr/>
        </p:nvSpPr>
        <p:spPr bwMode="auto">
          <a:xfrm>
            <a:off x="393700" y="547688"/>
            <a:ext cx="4240213" cy="5748337"/>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921603" name="Rectangle 3"/>
          <p:cNvSpPr>
            <a:spLocks noChangeAspect="1" noChangeArrowheads="1"/>
          </p:cNvSpPr>
          <p:nvPr/>
        </p:nvSpPr>
        <p:spPr bwMode="auto">
          <a:xfrm>
            <a:off x="319088" y="576263"/>
            <a:ext cx="8504237" cy="5691187"/>
          </a:xfrm>
          <a:prstGeom prst="rect">
            <a:avLst/>
          </a:prstGeom>
          <a:pattFill prst="lgConfetti">
            <a:fgClr>
              <a:srgbClr val="676767"/>
            </a:fgClr>
            <a:bgClr>
              <a:schemeClr val="folHlink"/>
            </a:bgClr>
          </a:pattFill>
          <a:ln w="76200">
            <a:solidFill>
              <a:schemeClr val="hlink"/>
            </a:solidFill>
            <a:miter lim="800000"/>
            <a:headEnd/>
            <a:tailEnd/>
          </a:ln>
          <a:effectLst/>
        </p:spPr>
        <p:txBody>
          <a:bodyPr wrap="none" anchor="ctr"/>
          <a:lstStyle/>
          <a:p>
            <a:endParaRPr lang="en-US"/>
          </a:p>
        </p:txBody>
      </p:sp>
      <p:sp>
        <p:nvSpPr>
          <p:cNvPr id="921604" name="Rectangle 4"/>
          <p:cNvSpPr>
            <a:spLocks noChangeAspect="1" noChangeArrowheads="1"/>
          </p:cNvSpPr>
          <p:nvPr/>
        </p:nvSpPr>
        <p:spPr bwMode="auto">
          <a:xfrm>
            <a:off x="4684713" y="612775"/>
            <a:ext cx="4162425" cy="5668963"/>
          </a:xfrm>
          <a:prstGeom prst="rect">
            <a:avLst/>
          </a:prstGeom>
          <a:pattFill prst="lgConfetti">
            <a:fgClr>
              <a:srgbClr val="676767"/>
            </a:fgClr>
            <a:bgClr>
              <a:schemeClr val="folHlink"/>
            </a:bgClr>
          </a:pattFill>
          <a:ln w="101600">
            <a:solidFill>
              <a:schemeClr val="hlink"/>
            </a:solidFill>
            <a:miter lim="800000"/>
            <a:headEnd/>
            <a:tailEnd/>
          </a:ln>
          <a:effectLst/>
        </p:spPr>
        <p:txBody>
          <a:bodyPr wrap="none" anchor="ctr"/>
          <a:lstStyle/>
          <a:p>
            <a:endParaRPr lang="en-US"/>
          </a:p>
        </p:txBody>
      </p:sp>
      <p:sp>
        <p:nvSpPr>
          <p:cNvPr id="921605" name="Oval 5"/>
          <p:cNvSpPr>
            <a:spLocks noChangeAspect="1" noChangeArrowheads="1"/>
          </p:cNvSpPr>
          <p:nvPr/>
        </p:nvSpPr>
        <p:spPr bwMode="auto">
          <a:xfrm>
            <a:off x="560388" y="782638"/>
            <a:ext cx="1720850" cy="1719262"/>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06" name="Oval 6"/>
          <p:cNvSpPr>
            <a:spLocks noChangeAspect="1" noChangeArrowheads="1"/>
          </p:cNvSpPr>
          <p:nvPr/>
        </p:nvSpPr>
        <p:spPr bwMode="auto">
          <a:xfrm>
            <a:off x="877888" y="1098550"/>
            <a:ext cx="1085850" cy="1085850"/>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921607" name="Oval 7"/>
          <p:cNvSpPr>
            <a:spLocks noChangeAspect="1" noChangeArrowheads="1"/>
          </p:cNvSpPr>
          <p:nvPr/>
        </p:nvSpPr>
        <p:spPr bwMode="auto">
          <a:xfrm>
            <a:off x="2366963" y="1952625"/>
            <a:ext cx="1719262" cy="1720850"/>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08" name="Oval 8"/>
          <p:cNvSpPr>
            <a:spLocks noChangeAspect="1" noChangeArrowheads="1"/>
          </p:cNvSpPr>
          <p:nvPr/>
        </p:nvSpPr>
        <p:spPr bwMode="auto">
          <a:xfrm>
            <a:off x="622300" y="3876675"/>
            <a:ext cx="1719263" cy="1719263"/>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09" name="Oval 9"/>
          <p:cNvSpPr>
            <a:spLocks noChangeAspect="1" noChangeArrowheads="1"/>
          </p:cNvSpPr>
          <p:nvPr/>
        </p:nvSpPr>
        <p:spPr bwMode="auto">
          <a:xfrm>
            <a:off x="939800" y="4192588"/>
            <a:ext cx="1085850" cy="1085850"/>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921610" name="Oval 10"/>
          <p:cNvSpPr>
            <a:spLocks noChangeAspect="1" noChangeArrowheads="1"/>
          </p:cNvSpPr>
          <p:nvPr/>
        </p:nvSpPr>
        <p:spPr bwMode="auto">
          <a:xfrm>
            <a:off x="2774950" y="4483100"/>
            <a:ext cx="1720850" cy="1720850"/>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11" name="Oval 11"/>
          <p:cNvSpPr>
            <a:spLocks noChangeAspect="1" noChangeArrowheads="1"/>
          </p:cNvSpPr>
          <p:nvPr/>
        </p:nvSpPr>
        <p:spPr bwMode="auto">
          <a:xfrm>
            <a:off x="3092450" y="4800600"/>
            <a:ext cx="1087438" cy="1085850"/>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921612" name="Oval 12"/>
          <p:cNvSpPr>
            <a:spLocks noChangeAspect="1" noChangeArrowheads="1"/>
          </p:cNvSpPr>
          <p:nvPr/>
        </p:nvSpPr>
        <p:spPr bwMode="auto">
          <a:xfrm>
            <a:off x="4706938" y="2416175"/>
            <a:ext cx="981075" cy="982663"/>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13" name="Line 13"/>
          <p:cNvSpPr>
            <a:spLocks noChangeAspect="1" noChangeShapeType="1"/>
          </p:cNvSpPr>
          <p:nvPr/>
        </p:nvSpPr>
        <p:spPr bwMode="auto">
          <a:xfrm flipV="1">
            <a:off x="5187950" y="3105150"/>
            <a:ext cx="0" cy="306388"/>
          </a:xfrm>
          <a:prstGeom prst="line">
            <a:avLst/>
          </a:prstGeom>
          <a:noFill/>
          <a:ln w="50800">
            <a:solidFill>
              <a:schemeClr val="tx1"/>
            </a:solidFill>
            <a:round/>
            <a:headEnd/>
            <a:tailEnd/>
          </a:ln>
          <a:effectLst/>
        </p:spPr>
        <p:txBody>
          <a:bodyPr/>
          <a:lstStyle/>
          <a:p>
            <a:endParaRPr lang="en-US"/>
          </a:p>
        </p:txBody>
      </p:sp>
      <p:sp>
        <p:nvSpPr>
          <p:cNvPr id="921614" name="Oval 14"/>
          <p:cNvSpPr>
            <a:spLocks noChangeAspect="1" noChangeArrowheads="1"/>
          </p:cNvSpPr>
          <p:nvPr/>
        </p:nvSpPr>
        <p:spPr bwMode="auto">
          <a:xfrm>
            <a:off x="2674938" y="2270125"/>
            <a:ext cx="1085850" cy="1085850"/>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921615" name="Line 15"/>
          <p:cNvSpPr>
            <a:spLocks noChangeAspect="1" noChangeShapeType="1"/>
          </p:cNvSpPr>
          <p:nvPr/>
        </p:nvSpPr>
        <p:spPr bwMode="auto">
          <a:xfrm flipV="1">
            <a:off x="3233738" y="1947863"/>
            <a:ext cx="0" cy="306387"/>
          </a:xfrm>
          <a:prstGeom prst="line">
            <a:avLst/>
          </a:prstGeom>
          <a:noFill/>
          <a:ln w="50800">
            <a:solidFill>
              <a:schemeClr val="tx1"/>
            </a:solidFill>
            <a:round/>
            <a:headEnd/>
            <a:tailEnd/>
          </a:ln>
          <a:effectLst/>
        </p:spPr>
        <p:txBody>
          <a:bodyPr/>
          <a:lstStyle/>
          <a:p>
            <a:endParaRPr lang="en-US"/>
          </a:p>
        </p:txBody>
      </p:sp>
      <p:sp>
        <p:nvSpPr>
          <p:cNvPr id="921616" name="Line 16"/>
          <p:cNvSpPr>
            <a:spLocks noChangeAspect="1" noChangeShapeType="1"/>
          </p:cNvSpPr>
          <p:nvPr/>
        </p:nvSpPr>
        <p:spPr bwMode="auto">
          <a:xfrm flipV="1">
            <a:off x="3233738" y="3362325"/>
            <a:ext cx="0" cy="306388"/>
          </a:xfrm>
          <a:prstGeom prst="line">
            <a:avLst/>
          </a:prstGeom>
          <a:noFill/>
          <a:ln w="50800">
            <a:solidFill>
              <a:schemeClr val="tx1"/>
            </a:solidFill>
            <a:round/>
            <a:headEnd/>
            <a:tailEnd/>
          </a:ln>
          <a:effectLst/>
        </p:spPr>
        <p:txBody>
          <a:bodyPr/>
          <a:lstStyle/>
          <a:p>
            <a:endParaRPr lang="en-US"/>
          </a:p>
        </p:txBody>
      </p:sp>
      <p:sp>
        <p:nvSpPr>
          <p:cNvPr id="921617" name="Line 17"/>
          <p:cNvSpPr>
            <a:spLocks noChangeAspect="1" noChangeShapeType="1"/>
          </p:cNvSpPr>
          <p:nvPr/>
        </p:nvSpPr>
        <p:spPr bwMode="auto">
          <a:xfrm>
            <a:off x="3773488" y="2803525"/>
            <a:ext cx="307975" cy="0"/>
          </a:xfrm>
          <a:prstGeom prst="line">
            <a:avLst/>
          </a:prstGeom>
          <a:noFill/>
          <a:ln w="50800">
            <a:solidFill>
              <a:schemeClr val="tx1"/>
            </a:solidFill>
            <a:round/>
            <a:headEnd/>
            <a:tailEnd/>
          </a:ln>
          <a:effectLst/>
        </p:spPr>
        <p:txBody>
          <a:bodyPr/>
          <a:lstStyle/>
          <a:p>
            <a:endParaRPr lang="en-US"/>
          </a:p>
        </p:txBody>
      </p:sp>
      <p:sp>
        <p:nvSpPr>
          <p:cNvPr id="921618" name="Line 18"/>
          <p:cNvSpPr>
            <a:spLocks noChangeAspect="1" noChangeShapeType="1"/>
          </p:cNvSpPr>
          <p:nvPr/>
        </p:nvSpPr>
        <p:spPr bwMode="auto">
          <a:xfrm>
            <a:off x="2359025" y="2803525"/>
            <a:ext cx="307975" cy="0"/>
          </a:xfrm>
          <a:prstGeom prst="line">
            <a:avLst/>
          </a:prstGeom>
          <a:noFill/>
          <a:ln w="50800">
            <a:solidFill>
              <a:schemeClr val="tx1"/>
            </a:solidFill>
            <a:round/>
            <a:headEnd/>
            <a:tailEnd/>
          </a:ln>
          <a:effectLst/>
        </p:spPr>
        <p:txBody>
          <a:bodyPr/>
          <a:lstStyle/>
          <a:p>
            <a:endParaRPr lang="en-US"/>
          </a:p>
        </p:txBody>
      </p:sp>
      <p:grpSp>
        <p:nvGrpSpPr>
          <p:cNvPr id="2" name="Group 19"/>
          <p:cNvGrpSpPr>
            <a:grpSpLocks noChangeAspect="1"/>
          </p:cNvGrpSpPr>
          <p:nvPr/>
        </p:nvGrpSpPr>
        <p:grpSpPr bwMode="auto">
          <a:xfrm>
            <a:off x="4706938" y="547688"/>
            <a:ext cx="4135437" cy="5680075"/>
            <a:chOff x="3334" y="148"/>
            <a:chExt cx="2896" cy="3976"/>
          </a:xfrm>
        </p:grpSpPr>
        <p:sp>
          <p:nvSpPr>
            <p:cNvPr id="921620" name="Oval 20"/>
            <p:cNvSpPr>
              <a:spLocks noChangeAspect="1" noChangeArrowheads="1"/>
            </p:cNvSpPr>
            <p:nvPr/>
          </p:nvSpPr>
          <p:spPr bwMode="auto">
            <a:xfrm>
              <a:off x="4726" y="3184"/>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21" name="Oval 21"/>
            <p:cNvSpPr>
              <a:spLocks noChangeAspect="1" noChangeArrowheads="1"/>
            </p:cNvSpPr>
            <p:nvPr/>
          </p:nvSpPr>
          <p:spPr bwMode="auto">
            <a:xfrm>
              <a:off x="4941" y="3416"/>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nvGrpSpPr>
            <p:cNvPr id="3" name="Group 22"/>
            <p:cNvGrpSpPr>
              <a:grpSpLocks noChangeAspect="1"/>
            </p:cNvGrpSpPr>
            <p:nvPr/>
          </p:nvGrpSpPr>
          <p:grpSpPr bwMode="auto">
            <a:xfrm>
              <a:off x="5542" y="148"/>
              <a:ext cx="688" cy="688"/>
              <a:chOff x="5542" y="148"/>
              <a:chExt cx="688" cy="688"/>
            </a:xfrm>
          </p:grpSpPr>
          <p:sp>
            <p:nvSpPr>
              <p:cNvPr id="921623" name="Oval 23"/>
              <p:cNvSpPr>
                <a:spLocks noChangeAspect="1" noChangeArrowheads="1"/>
              </p:cNvSpPr>
              <p:nvPr/>
            </p:nvSpPr>
            <p:spPr bwMode="auto">
              <a:xfrm>
                <a:off x="5542" y="148"/>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24" name="Oval 24"/>
              <p:cNvSpPr>
                <a:spLocks noChangeAspect="1" noChangeArrowheads="1"/>
              </p:cNvSpPr>
              <p:nvPr/>
            </p:nvSpPr>
            <p:spPr bwMode="auto">
              <a:xfrm>
                <a:off x="5757" y="380"/>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sp>
          <p:nvSpPr>
            <p:cNvPr id="921625" name="Oval 25"/>
            <p:cNvSpPr>
              <a:spLocks noChangeAspect="1" noChangeArrowheads="1"/>
            </p:cNvSpPr>
            <p:nvPr/>
          </p:nvSpPr>
          <p:spPr bwMode="auto">
            <a:xfrm>
              <a:off x="3549" y="1688"/>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nvGrpSpPr>
            <p:cNvPr id="4" name="Group 26"/>
            <p:cNvGrpSpPr>
              <a:grpSpLocks noChangeAspect="1"/>
            </p:cNvGrpSpPr>
            <p:nvPr/>
          </p:nvGrpSpPr>
          <p:grpSpPr bwMode="auto">
            <a:xfrm>
              <a:off x="4966" y="184"/>
              <a:ext cx="688" cy="688"/>
              <a:chOff x="4966" y="184"/>
              <a:chExt cx="688" cy="688"/>
            </a:xfrm>
          </p:grpSpPr>
          <p:sp>
            <p:nvSpPr>
              <p:cNvPr id="921627" name="Oval 27"/>
              <p:cNvSpPr>
                <a:spLocks noChangeAspect="1" noChangeArrowheads="1"/>
              </p:cNvSpPr>
              <p:nvPr/>
            </p:nvSpPr>
            <p:spPr bwMode="auto">
              <a:xfrm>
                <a:off x="4966" y="184"/>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28" name="Oval 28"/>
              <p:cNvSpPr>
                <a:spLocks noChangeAspect="1" noChangeArrowheads="1"/>
              </p:cNvSpPr>
              <p:nvPr/>
            </p:nvSpPr>
            <p:spPr bwMode="auto">
              <a:xfrm>
                <a:off x="5181" y="416"/>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5" name="Group 29"/>
            <p:cNvGrpSpPr>
              <a:grpSpLocks noChangeAspect="1"/>
            </p:cNvGrpSpPr>
            <p:nvPr/>
          </p:nvGrpSpPr>
          <p:grpSpPr bwMode="auto">
            <a:xfrm>
              <a:off x="4030" y="220"/>
              <a:ext cx="688" cy="688"/>
              <a:chOff x="4030" y="220"/>
              <a:chExt cx="688" cy="688"/>
            </a:xfrm>
          </p:grpSpPr>
          <p:sp>
            <p:nvSpPr>
              <p:cNvPr id="921630" name="Oval 30"/>
              <p:cNvSpPr>
                <a:spLocks noChangeAspect="1" noChangeArrowheads="1"/>
              </p:cNvSpPr>
              <p:nvPr/>
            </p:nvSpPr>
            <p:spPr bwMode="auto">
              <a:xfrm>
                <a:off x="4030" y="220"/>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31" name="Oval 31"/>
              <p:cNvSpPr>
                <a:spLocks noChangeAspect="1" noChangeArrowheads="1"/>
              </p:cNvSpPr>
              <p:nvPr/>
            </p:nvSpPr>
            <p:spPr bwMode="auto">
              <a:xfrm>
                <a:off x="4245" y="452"/>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6" name="Group 32"/>
            <p:cNvGrpSpPr>
              <a:grpSpLocks noChangeAspect="1"/>
            </p:cNvGrpSpPr>
            <p:nvPr/>
          </p:nvGrpSpPr>
          <p:grpSpPr bwMode="auto">
            <a:xfrm>
              <a:off x="3418" y="232"/>
              <a:ext cx="688" cy="688"/>
              <a:chOff x="3418" y="232"/>
              <a:chExt cx="688" cy="688"/>
            </a:xfrm>
          </p:grpSpPr>
          <p:sp>
            <p:nvSpPr>
              <p:cNvPr id="921633" name="Oval 33"/>
              <p:cNvSpPr>
                <a:spLocks noChangeAspect="1" noChangeArrowheads="1"/>
              </p:cNvSpPr>
              <p:nvPr/>
            </p:nvSpPr>
            <p:spPr bwMode="auto">
              <a:xfrm>
                <a:off x="3418" y="232"/>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34" name="Oval 34"/>
              <p:cNvSpPr>
                <a:spLocks noChangeAspect="1" noChangeArrowheads="1"/>
              </p:cNvSpPr>
              <p:nvPr/>
            </p:nvSpPr>
            <p:spPr bwMode="auto">
              <a:xfrm>
                <a:off x="3633" y="464"/>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7" name="Group 35"/>
            <p:cNvGrpSpPr>
              <a:grpSpLocks noChangeAspect="1"/>
            </p:cNvGrpSpPr>
            <p:nvPr/>
          </p:nvGrpSpPr>
          <p:grpSpPr bwMode="auto">
            <a:xfrm>
              <a:off x="4486" y="340"/>
              <a:ext cx="688" cy="688"/>
              <a:chOff x="4486" y="340"/>
              <a:chExt cx="688" cy="688"/>
            </a:xfrm>
          </p:grpSpPr>
          <p:sp>
            <p:nvSpPr>
              <p:cNvPr id="921636" name="Oval 36"/>
              <p:cNvSpPr>
                <a:spLocks noChangeAspect="1" noChangeArrowheads="1"/>
              </p:cNvSpPr>
              <p:nvPr/>
            </p:nvSpPr>
            <p:spPr bwMode="auto">
              <a:xfrm>
                <a:off x="4486" y="340"/>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37" name="Oval 37"/>
              <p:cNvSpPr>
                <a:spLocks noChangeAspect="1" noChangeArrowheads="1"/>
              </p:cNvSpPr>
              <p:nvPr/>
            </p:nvSpPr>
            <p:spPr bwMode="auto">
              <a:xfrm>
                <a:off x="4701" y="572"/>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8" name="Group 38"/>
            <p:cNvGrpSpPr>
              <a:grpSpLocks noChangeAspect="1"/>
            </p:cNvGrpSpPr>
            <p:nvPr/>
          </p:nvGrpSpPr>
          <p:grpSpPr bwMode="auto">
            <a:xfrm>
              <a:off x="3430" y="664"/>
              <a:ext cx="688" cy="688"/>
              <a:chOff x="3430" y="664"/>
              <a:chExt cx="688" cy="688"/>
            </a:xfrm>
          </p:grpSpPr>
          <p:sp>
            <p:nvSpPr>
              <p:cNvPr id="921639" name="Oval 39"/>
              <p:cNvSpPr>
                <a:spLocks noChangeAspect="1" noChangeArrowheads="1"/>
              </p:cNvSpPr>
              <p:nvPr/>
            </p:nvSpPr>
            <p:spPr bwMode="auto">
              <a:xfrm>
                <a:off x="3430" y="664"/>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40" name="Oval 40"/>
              <p:cNvSpPr>
                <a:spLocks noChangeAspect="1" noChangeArrowheads="1"/>
              </p:cNvSpPr>
              <p:nvPr/>
            </p:nvSpPr>
            <p:spPr bwMode="auto">
              <a:xfrm>
                <a:off x="3645" y="896"/>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9" name="Group 41"/>
            <p:cNvGrpSpPr>
              <a:grpSpLocks noChangeAspect="1"/>
            </p:cNvGrpSpPr>
            <p:nvPr/>
          </p:nvGrpSpPr>
          <p:grpSpPr bwMode="auto">
            <a:xfrm>
              <a:off x="3934" y="808"/>
              <a:ext cx="688" cy="688"/>
              <a:chOff x="3934" y="808"/>
              <a:chExt cx="688" cy="688"/>
            </a:xfrm>
          </p:grpSpPr>
          <p:sp>
            <p:nvSpPr>
              <p:cNvPr id="921642" name="Oval 42"/>
              <p:cNvSpPr>
                <a:spLocks noChangeAspect="1" noChangeArrowheads="1"/>
              </p:cNvSpPr>
              <p:nvPr/>
            </p:nvSpPr>
            <p:spPr bwMode="auto">
              <a:xfrm>
                <a:off x="3934" y="808"/>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43" name="Oval 43"/>
              <p:cNvSpPr>
                <a:spLocks noChangeAspect="1" noChangeArrowheads="1"/>
              </p:cNvSpPr>
              <p:nvPr/>
            </p:nvSpPr>
            <p:spPr bwMode="auto">
              <a:xfrm>
                <a:off x="4149" y="1040"/>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10" name="Group 44"/>
            <p:cNvGrpSpPr>
              <a:grpSpLocks noChangeAspect="1"/>
            </p:cNvGrpSpPr>
            <p:nvPr/>
          </p:nvGrpSpPr>
          <p:grpSpPr bwMode="auto">
            <a:xfrm>
              <a:off x="4630" y="796"/>
              <a:ext cx="688" cy="688"/>
              <a:chOff x="4630" y="796"/>
              <a:chExt cx="688" cy="688"/>
            </a:xfrm>
          </p:grpSpPr>
          <p:sp>
            <p:nvSpPr>
              <p:cNvPr id="921645" name="Oval 45"/>
              <p:cNvSpPr>
                <a:spLocks noChangeAspect="1" noChangeArrowheads="1"/>
              </p:cNvSpPr>
              <p:nvPr/>
            </p:nvSpPr>
            <p:spPr bwMode="auto">
              <a:xfrm>
                <a:off x="4630" y="796"/>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46" name="Oval 46"/>
              <p:cNvSpPr>
                <a:spLocks noChangeAspect="1" noChangeArrowheads="1"/>
              </p:cNvSpPr>
              <p:nvPr/>
            </p:nvSpPr>
            <p:spPr bwMode="auto">
              <a:xfrm>
                <a:off x="4845" y="1028"/>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11" name="Group 47"/>
            <p:cNvGrpSpPr>
              <a:grpSpLocks noChangeAspect="1"/>
            </p:cNvGrpSpPr>
            <p:nvPr/>
          </p:nvGrpSpPr>
          <p:grpSpPr bwMode="auto">
            <a:xfrm>
              <a:off x="5098" y="760"/>
              <a:ext cx="688" cy="688"/>
              <a:chOff x="5098" y="760"/>
              <a:chExt cx="688" cy="688"/>
            </a:xfrm>
          </p:grpSpPr>
          <p:sp>
            <p:nvSpPr>
              <p:cNvPr id="921648" name="Oval 48"/>
              <p:cNvSpPr>
                <a:spLocks noChangeAspect="1" noChangeArrowheads="1"/>
              </p:cNvSpPr>
              <p:nvPr/>
            </p:nvSpPr>
            <p:spPr bwMode="auto">
              <a:xfrm>
                <a:off x="5098" y="760"/>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49" name="Oval 49"/>
              <p:cNvSpPr>
                <a:spLocks noChangeAspect="1" noChangeArrowheads="1"/>
              </p:cNvSpPr>
              <p:nvPr/>
            </p:nvSpPr>
            <p:spPr bwMode="auto">
              <a:xfrm>
                <a:off x="5313" y="992"/>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12" name="Group 50"/>
            <p:cNvGrpSpPr>
              <a:grpSpLocks noChangeAspect="1"/>
            </p:cNvGrpSpPr>
            <p:nvPr/>
          </p:nvGrpSpPr>
          <p:grpSpPr bwMode="auto">
            <a:xfrm>
              <a:off x="5434" y="1216"/>
              <a:ext cx="688" cy="688"/>
              <a:chOff x="5434" y="1216"/>
              <a:chExt cx="688" cy="688"/>
            </a:xfrm>
          </p:grpSpPr>
          <p:sp>
            <p:nvSpPr>
              <p:cNvPr id="921651" name="Oval 51"/>
              <p:cNvSpPr>
                <a:spLocks noChangeAspect="1" noChangeArrowheads="1"/>
              </p:cNvSpPr>
              <p:nvPr/>
            </p:nvSpPr>
            <p:spPr bwMode="auto">
              <a:xfrm>
                <a:off x="5434" y="1216"/>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52" name="Oval 52"/>
              <p:cNvSpPr>
                <a:spLocks noChangeAspect="1" noChangeArrowheads="1"/>
              </p:cNvSpPr>
              <p:nvPr/>
            </p:nvSpPr>
            <p:spPr bwMode="auto">
              <a:xfrm>
                <a:off x="5649" y="1448"/>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13" name="Group 53"/>
            <p:cNvGrpSpPr>
              <a:grpSpLocks noChangeAspect="1"/>
            </p:cNvGrpSpPr>
            <p:nvPr/>
          </p:nvGrpSpPr>
          <p:grpSpPr bwMode="auto">
            <a:xfrm>
              <a:off x="4882" y="1432"/>
              <a:ext cx="688" cy="688"/>
              <a:chOff x="4882" y="1432"/>
              <a:chExt cx="688" cy="688"/>
            </a:xfrm>
          </p:grpSpPr>
          <p:sp>
            <p:nvSpPr>
              <p:cNvPr id="921654" name="Oval 54"/>
              <p:cNvSpPr>
                <a:spLocks noChangeAspect="1" noChangeArrowheads="1"/>
              </p:cNvSpPr>
              <p:nvPr/>
            </p:nvSpPr>
            <p:spPr bwMode="auto">
              <a:xfrm>
                <a:off x="4882" y="1432"/>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55" name="Oval 55"/>
              <p:cNvSpPr>
                <a:spLocks noChangeAspect="1" noChangeArrowheads="1"/>
              </p:cNvSpPr>
              <p:nvPr/>
            </p:nvSpPr>
            <p:spPr bwMode="auto">
              <a:xfrm>
                <a:off x="5097" y="1664"/>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14" name="Group 56"/>
            <p:cNvGrpSpPr>
              <a:grpSpLocks noChangeAspect="1"/>
            </p:cNvGrpSpPr>
            <p:nvPr/>
          </p:nvGrpSpPr>
          <p:grpSpPr bwMode="auto">
            <a:xfrm>
              <a:off x="5494" y="1852"/>
              <a:ext cx="688" cy="688"/>
              <a:chOff x="5494" y="1852"/>
              <a:chExt cx="688" cy="688"/>
            </a:xfrm>
          </p:grpSpPr>
          <p:sp>
            <p:nvSpPr>
              <p:cNvPr id="921657" name="Oval 57"/>
              <p:cNvSpPr>
                <a:spLocks noChangeAspect="1" noChangeArrowheads="1"/>
              </p:cNvSpPr>
              <p:nvPr/>
            </p:nvSpPr>
            <p:spPr bwMode="auto">
              <a:xfrm>
                <a:off x="5494" y="1852"/>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58" name="Oval 58"/>
              <p:cNvSpPr>
                <a:spLocks noChangeAspect="1" noChangeArrowheads="1"/>
              </p:cNvSpPr>
              <p:nvPr/>
            </p:nvSpPr>
            <p:spPr bwMode="auto">
              <a:xfrm>
                <a:off x="5709" y="2084"/>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15" name="Group 59"/>
            <p:cNvGrpSpPr>
              <a:grpSpLocks noChangeAspect="1"/>
            </p:cNvGrpSpPr>
            <p:nvPr/>
          </p:nvGrpSpPr>
          <p:grpSpPr bwMode="auto">
            <a:xfrm>
              <a:off x="5218" y="2380"/>
              <a:ext cx="688" cy="688"/>
              <a:chOff x="5218" y="2380"/>
              <a:chExt cx="688" cy="688"/>
            </a:xfrm>
          </p:grpSpPr>
          <p:sp>
            <p:nvSpPr>
              <p:cNvPr id="921660" name="Oval 60"/>
              <p:cNvSpPr>
                <a:spLocks noChangeAspect="1" noChangeArrowheads="1"/>
              </p:cNvSpPr>
              <p:nvPr/>
            </p:nvSpPr>
            <p:spPr bwMode="auto">
              <a:xfrm>
                <a:off x="5218" y="2380"/>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61" name="Oval 61"/>
              <p:cNvSpPr>
                <a:spLocks noChangeAspect="1" noChangeArrowheads="1"/>
              </p:cNvSpPr>
              <p:nvPr/>
            </p:nvSpPr>
            <p:spPr bwMode="auto">
              <a:xfrm>
                <a:off x="5433" y="2612"/>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16" name="Group 62"/>
            <p:cNvGrpSpPr>
              <a:grpSpLocks noChangeAspect="1"/>
            </p:cNvGrpSpPr>
            <p:nvPr/>
          </p:nvGrpSpPr>
          <p:grpSpPr bwMode="auto">
            <a:xfrm>
              <a:off x="4558" y="1900"/>
              <a:ext cx="688" cy="688"/>
              <a:chOff x="4558" y="1900"/>
              <a:chExt cx="688" cy="688"/>
            </a:xfrm>
          </p:grpSpPr>
          <p:sp>
            <p:nvSpPr>
              <p:cNvPr id="921663" name="Oval 63"/>
              <p:cNvSpPr>
                <a:spLocks noChangeAspect="1" noChangeArrowheads="1"/>
              </p:cNvSpPr>
              <p:nvPr/>
            </p:nvSpPr>
            <p:spPr bwMode="auto">
              <a:xfrm>
                <a:off x="4558" y="1900"/>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64" name="Oval 64"/>
              <p:cNvSpPr>
                <a:spLocks noChangeAspect="1" noChangeArrowheads="1"/>
              </p:cNvSpPr>
              <p:nvPr/>
            </p:nvSpPr>
            <p:spPr bwMode="auto">
              <a:xfrm>
                <a:off x="4773" y="2132"/>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17" name="Group 65"/>
            <p:cNvGrpSpPr>
              <a:grpSpLocks noChangeAspect="1"/>
            </p:cNvGrpSpPr>
            <p:nvPr/>
          </p:nvGrpSpPr>
          <p:grpSpPr bwMode="auto">
            <a:xfrm>
              <a:off x="4486" y="1408"/>
              <a:ext cx="688" cy="688"/>
              <a:chOff x="4486" y="1408"/>
              <a:chExt cx="688" cy="688"/>
            </a:xfrm>
          </p:grpSpPr>
          <p:sp>
            <p:nvSpPr>
              <p:cNvPr id="921666" name="Oval 66"/>
              <p:cNvSpPr>
                <a:spLocks noChangeAspect="1" noChangeArrowheads="1"/>
              </p:cNvSpPr>
              <p:nvPr/>
            </p:nvSpPr>
            <p:spPr bwMode="auto">
              <a:xfrm>
                <a:off x="4486" y="1408"/>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67" name="Oval 67"/>
              <p:cNvSpPr>
                <a:spLocks noChangeAspect="1" noChangeArrowheads="1"/>
              </p:cNvSpPr>
              <p:nvPr/>
            </p:nvSpPr>
            <p:spPr bwMode="auto">
              <a:xfrm>
                <a:off x="4701" y="1640"/>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18" name="Group 68"/>
            <p:cNvGrpSpPr>
              <a:grpSpLocks noChangeAspect="1"/>
            </p:cNvGrpSpPr>
            <p:nvPr/>
          </p:nvGrpSpPr>
          <p:grpSpPr bwMode="auto">
            <a:xfrm>
              <a:off x="5542" y="3316"/>
              <a:ext cx="688" cy="688"/>
              <a:chOff x="5542" y="3316"/>
              <a:chExt cx="688" cy="688"/>
            </a:xfrm>
          </p:grpSpPr>
          <p:sp>
            <p:nvSpPr>
              <p:cNvPr id="921669" name="Oval 69"/>
              <p:cNvSpPr>
                <a:spLocks noChangeAspect="1" noChangeArrowheads="1"/>
              </p:cNvSpPr>
              <p:nvPr/>
            </p:nvSpPr>
            <p:spPr bwMode="auto">
              <a:xfrm>
                <a:off x="5542" y="3316"/>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70" name="Oval 70"/>
              <p:cNvSpPr>
                <a:spLocks noChangeAspect="1" noChangeArrowheads="1"/>
              </p:cNvSpPr>
              <p:nvPr/>
            </p:nvSpPr>
            <p:spPr bwMode="auto">
              <a:xfrm>
                <a:off x="5757" y="3548"/>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19" name="Group 71"/>
            <p:cNvGrpSpPr>
              <a:grpSpLocks noChangeAspect="1"/>
            </p:cNvGrpSpPr>
            <p:nvPr/>
          </p:nvGrpSpPr>
          <p:grpSpPr bwMode="auto">
            <a:xfrm>
              <a:off x="3970" y="3316"/>
              <a:ext cx="688" cy="688"/>
              <a:chOff x="3970" y="3316"/>
              <a:chExt cx="688" cy="688"/>
            </a:xfrm>
          </p:grpSpPr>
          <p:sp>
            <p:nvSpPr>
              <p:cNvPr id="921672" name="Oval 72"/>
              <p:cNvSpPr>
                <a:spLocks noChangeAspect="1" noChangeArrowheads="1"/>
              </p:cNvSpPr>
              <p:nvPr/>
            </p:nvSpPr>
            <p:spPr bwMode="auto">
              <a:xfrm>
                <a:off x="3970" y="3316"/>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73" name="Oval 73"/>
              <p:cNvSpPr>
                <a:spLocks noChangeAspect="1" noChangeArrowheads="1"/>
              </p:cNvSpPr>
              <p:nvPr/>
            </p:nvSpPr>
            <p:spPr bwMode="auto">
              <a:xfrm>
                <a:off x="4185" y="3548"/>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20" name="Group 74"/>
            <p:cNvGrpSpPr>
              <a:grpSpLocks noChangeAspect="1"/>
            </p:cNvGrpSpPr>
            <p:nvPr/>
          </p:nvGrpSpPr>
          <p:grpSpPr bwMode="auto">
            <a:xfrm>
              <a:off x="3406" y="3160"/>
              <a:ext cx="688" cy="688"/>
              <a:chOff x="3406" y="3160"/>
              <a:chExt cx="688" cy="688"/>
            </a:xfrm>
          </p:grpSpPr>
          <p:sp>
            <p:nvSpPr>
              <p:cNvPr id="921675" name="Oval 75"/>
              <p:cNvSpPr>
                <a:spLocks noChangeAspect="1" noChangeArrowheads="1"/>
              </p:cNvSpPr>
              <p:nvPr/>
            </p:nvSpPr>
            <p:spPr bwMode="auto">
              <a:xfrm>
                <a:off x="3406" y="3160"/>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76" name="Oval 76"/>
              <p:cNvSpPr>
                <a:spLocks noChangeAspect="1" noChangeArrowheads="1"/>
              </p:cNvSpPr>
              <p:nvPr/>
            </p:nvSpPr>
            <p:spPr bwMode="auto">
              <a:xfrm>
                <a:off x="3621" y="3392"/>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21" name="Group 77"/>
            <p:cNvGrpSpPr>
              <a:grpSpLocks noChangeAspect="1"/>
            </p:cNvGrpSpPr>
            <p:nvPr/>
          </p:nvGrpSpPr>
          <p:grpSpPr bwMode="auto">
            <a:xfrm>
              <a:off x="3334" y="2452"/>
              <a:ext cx="688" cy="688"/>
              <a:chOff x="3334" y="2452"/>
              <a:chExt cx="688" cy="688"/>
            </a:xfrm>
          </p:grpSpPr>
          <p:sp>
            <p:nvSpPr>
              <p:cNvPr id="921678" name="Oval 78"/>
              <p:cNvSpPr>
                <a:spLocks noChangeAspect="1" noChangeArrowheads="1"/>
              </p:cNvSpPr>
              <p:nvPr/>
            </p:nvSpPr>
            <p:spPr bwMode="auto">
              <a:xfrm>
                <a:off x="3334" y="2452"/>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79" name="Oval 79"/>
              <p:cNvSpPr>
                <a:spLocks noChangeAspect="1" noChangeArrowheads="1"/>
              </p:cNvSpPr>
              <p:nvPr/>
            </p:nvSpPr>
            <p:spPr bwMode="auto">
              <a:xfrm>
                <a:off x="3549" y="2684"/>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22" name="Group 80"/>
            <p:cNvGrpSpPr>
              <a:grpSpLocks noChangeAspect="1"/>
            </p:cNvGrpSpPr>
            <p:nvPr/>
          </p:nvGrpSpPr>
          <p:grpSpPr bwMode="auto">
            <a:xfrm>
              <a:off x="4078" y="2656"/>
              <a:ext cx="688" cy="688"/>
              <a:chOff x="4078" y="2656"/>
              <a:chExt cx="688" cy="688"/>
            </a:xfrm>
          </p:grpSpPr>
          <p:sp>
            <p:nvSpPr>
              <p:cNvPr id="921681" name="Oval 81"/>
              <p:cNvSpPr>
                <a:spLocks noChangeAspect="1" noChangeArrowheads="1"/>
              </p:cNvSpPr>
              <p:nvPr/>
            </p:nvSpPr>
            <p:spPr bwMode="auto">
              <a:xfrm>
                <a:off x="4078" y="2656"/>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82" name="Oval 82"/>
              <p:cNvSpPr>
                <a:spLocks noChangeAspect="1" noChangeArrowheads="1"/>
              </p:cNvSpPr>
              <p:nvPr/>
            </p:nvSpPr>
            <p:spPr bwMode="auto">
              <a:xfrm>
                <a:off x="4293" y="2888"/>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23" name="Group 83"/>
            <p:cNvGrpSpPr>
              <a:grpSpLocks noChangeAspect="1"/>
            </p:cNvGrpSpPr>
            <p:nvPr/>
          </p:nvGrpSpPr>
          <p:grpSpPr bwMode="auto">
            <a:xfrm>
              <a:off x="4618" y="2536"/>
              <a:ext cx="688" cy="688"/>
              <a:chOff x="4618" y="2536"/>
              <a:chExt cx="688" cy="688"/>
            </a:xfrm>
          </p:grpSpPr>
          <p:sp>
            <p:nvSpPr>
              <p:cNvPr id="921684" name="Oval 84"/>
              <p:cNvSpPr>
                <a:spLocks noChangeAspect="1" noChangeArrowheads="1"/>
              </p:cNvSpPr>
              <p:nvPr/>
            </p:nvSpPr>
            <p:spPr bwMode="auto">
              <a:xfrm>
                <a:off x="4618" y="2536"/>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85" name="Oval 85"/>
              <p:cNvSpPr>
                <a:spLocks noChangeAspect="1" noChangeArrowheads="1"/>
              </p:cNvSpPr>
              <p:nvPr/>
            </p:nvSpPr>
            <p:spPr bwMode="auto">
              <a:xfrm>
                <a:off x="4833" y="2768"/>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24" name="Group 86"/>
            <p:cNvGrpSpPr>
              <a:grpSpLocks noChangeAspect="1"/>
            </p:cNvGrpSpPr>
            <p:nvPr/>
          </p:nvGrpSpPr>
          <p:grpSpPr bwMode="auto">
            <a:xfrm>
              <a:off x="3586" y="1780"/>
              <a:ext cx="688" cy="688"/>
              <a:chOff x="3586" y="1780"/>
              <a:chExt cx="688" cy="688"/>
            </a:xfrm>
          </p:grpSpPr>
          <p:sp>
            <p:nvSpPr>
              <p:cNvPr id="921687" name="Oval 87"/>
              <p:cNvSpPr>
                <a:spLocks noChangeAspect="1" noChangeArrowheads="1"/>
              </p:cNvSpPr>
              <p:nvPr/>
            </p:nvSpPr>
            <p:spPr bwMode="auto">
              <a:xfrm>
                <a:off x="3586" y="1780"/>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88" name="Oval 88"/>
              <p:cNvSpPr>
                <a:spLocks noChangeAspect="1" noChangeArrowheads="1"/>
              </p:cNvSpPr>
              <p:nvPr/>
            </p:nvSpPr>
            <p:spPr bwMode="auto">
              <a:xfrm>
                <a:off x="3801" y="2012"/>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25" name="Group 89"/>
            <p:cNvGrpSpPr>
              <a:grpSpLocks noChangeAspect="1"/>
            </p:cNvGrpSpPr>
            <p:nvPr/>
          </p:nvGrpSpPr>
          <p:grpSpPr bwMode="auto">
            <a:xfrm>
              <a:off x="3910" y="2008"/>
              <a:ext cx="688" cy="688"/>
              <a:chOff x="3910" y="2008"/>
              <a:chExt cx="688" cy="688"/>
            </a:xfrm>
          </p:grpSpPr>
          <p:sp>
            <p:nvSpPr>
              <p:cNvPr id="921690" name="Oval 90"/>
              <p:cNvSpPr>
                <a:spLocks noChangeAspect="1" noChangeArrowheads="1"/>
              </p:cNvSpPr>
              <p:nvPr/>
            </p:nvSpPr>
            <p:spPr bwMode="auto">
              <a:xfrm>
                <a:off x="3910" y="2008"/>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91" name="Oval 91"/>
              <p:cNvSpPr>
                <a:spLocks noChangeAspect="1" noChangeArrowheads="1"/>
              </p:cNvSpPr>
              <p:nvPr/>
            </p:nvSpPr>
            <p:spPr bwMode="auto">
              <a:xfrm>
                <a:off x="4125" y="2240"/>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26" name="Group 92"/>
            <p:cNvGrpSpPr>
              <a:grpSpLocks noChangeAspect="1"/>
            </p:cNvGrpSpPr>
            <p:nvPr/>
          </p:nvGrpSpPr>
          <p:grpSpPr bwMode="auto">
            <a:xfrm>
              <a:off x="3982" y="1360"/>
              <a:ext cx="688" cy="688"/>
              <a:chOff x="3982" y="1360"/>
              <a:chExt cx="688" cy="688"/>
            </a:xfrm>
          </p:grpSpPr>
          <p:sp>
            <p:nvSpPr>
              <p:cNvPr id="921693" name="Oval 93"/>
              <p:cNvSpPr>
                <a:spLocks noChangeAspect="1" noChangeArrowheads="1"/>
              </p:cNvSpPr>
              <p:nvPr/>
            </p:nvSpPr>
            <p:spPr bwMode="auto">
              <a:xfrm>
                <a:off x="3982" y="1360"/>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94" name="Oval 94"/>
              <p:cNvSpPr>
                <a:spLocks noChangeAspect="1" noChangeArrowheads="1"/>
              </p:cNvSpPr>
              <p:nvPr/>
            </p:nvSpPr>
            <p:spPr bwMode="auto">
              <a:xfrm>
                <a:off x="4197" y="1592"/>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27" name="Group 95"/>
            <p:cNvGrpSpPr>
              <a:grpSpLocks noChangeAspect="1"/>
            </p:cNvGrpSpPr>
            <p:nvPr/>
          </p:nvGrpSpPr>
          <p:grpSpPr bwMode="auto">
            <a:xfrm>
              <a:off x="5038" y="2920"/>
              <a:ext cx="688" cy="688"/>
              <a:chOff x="5038" y="2920"/>
              <a:chExt cx="688" cy="688"/>
            </a:xfrm>
          </p:grpSpPr>
          <p:sp>
            <p:nvSpPr>
              <p:cNvPr id="921696" name="Oval 96"/>
              <p:cNvSpPr>
                <a:spLocks noChangeAspect="1" noChangeArrowheads="1"/>
              </p:cNvSpPr>
              <p:nvPr/>
            </p:nvSpPr>
            <p:spPr bwMode="auto">
              <a:xfrm>
                <a:off x="5038" y="2920"/>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697" name="Oval 97"/>
              <p:cNvSpPr>
                <a:spLocks noChangeAspect="1" noChangeArrowheads="1"/>
              </p:cNvSpPr>
              <p:nvPr/>
            </p:nvSpPr>
            <p:spPr bwMode="auto">
              <a:xfrm>
                <a:off x="5253" y="3152"/>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nvGrpSpPr>
            <p:cNvPr id="28" name="Group 98"/>
            <p:cNvGrpSpPr>
              <a:grpSpLocks noChangeAspect="1"/>
            </p:cNvGrpSpPr>
            <p:nvPr/>
          </p:nvGrpSpPr>
          <p:grpSpPr bwMode="auto">
            <a:xfrm>
              <a:off x="4642" y="3436"/>
              <a:ext cx="688" cy="688"/>
              <a:chOff x="4642" y="3436"/>
              <a:chExt cx="688" cy="688"/>
            </a:xfrm>
          </p:grpSpPr>
          <p:sp>
            <p:nvSpPr>
              <p:cNvPr id="921699" name="Oval 99"/>
              <p:cNvSpPr>
                <a:spLocks noChangeAspect="1" noChangeArrowheads="1"/>
              </p:cNvSpPr>
              <p:nvPr/>
            </p:nvSpPr>
            <p:spPr bwMode="auto">
              <a:xfrm>
                <a:off x="4642" y="3436"/>
                <a:ext cx="688" cy="688"/>
              </a:xfrm>
              <a:prstGeom prst="ellipse">
                <a:avLst/>
              </a:prstGeom>
              <a:pattFill prst="lgConfetti">
                <a:fgClr>
                  <a:srgbClr val="FE9B03"/>
                </a:fgClr>
                <a:bgClr>
                  <a:srgbClr val="EAEC5E"/>
                </a:bgClr>
              </a:pattFill>
              <a:ln w="12700">
                <a:solidFill>
                  <a:schemeClr val="tx1"/>
                </a:solidFill>
                <a:round/>
                <a:headEnd/>
                <a:tailEnd/>
              </a:ln>
              <a:effectLst/>
            </p:spPr>
            <p:txBody>
              <a:bodyPr wrap="none" anchor="ctr"/>
              <a:lstStyle/>
              <a:p>
                <a:endParaRPr lang="en-US"/>
              </a:p>
            </p:txBody>
          </p:sp>
          <p:sp>
            <p:nvSpPr>
              <p:cNvPr id="921700" name="Oval 100"/>
              <p:cNvSpPr>
                <a:spLocks noChangeAspect="1" noChangeArrowheads="1"/>
              </p:cNvSpPr>
              <p:nvPr/>
            </p:nvSpPr>
            <p:spPr bwMode="auto">
              <a:xfrm>
                <a:off x="4857" y="3668"/>
                <a:ext cx="240" cy="240"/>
              </a:xfrm>
              <a:prstGeom prst="ellipse">
                <a:avLst/>
              </a:prstGeom>
              <a:solidFill>
                <a:schemeClr val="accent1"/>
              </a:solidFill>
              <a:ln w="12700">
                <a:solidFill>
                  <a:schemeClr val="tx1"/>
                </a:solidFill>
                <a:round/>
                <a:headEnd/>
                <a:tailEnd/>
              </a:ln>
              <a:effectLst/>
            </p:spPr>
            <p:txBody>
              <a:bodyPr wrap="none" anchor="ctr"/>
              <a:lstStyle/>
              <a:p>
                <a:endParaRPr lang="en-US"/>
              </a:p>
            </p:txBody>
          </p:sp>
        </p:grpSp>
      </p:grpSp>
      <p:sp>
        <p:nvSpPr>
          <p:cNvPr id="921701" name="Line 101"/>
          <p:cNvSpPr>
            <a:spLocks noChangeAspect="1" noChangeShapeType="1"/>
          </p:cNvSpPr>
          <p:nvPr/>
        </p:nvSpPr>
        <p:spPr bwMode="auto">
          <a:xfrm>
            <a:off x="6297613" y="2774950"/>
            <a:ext cx="306387" cy="0"/>
          </a:xfrm>
          <a:prstGeom prst="line">
            <a:avLst/>
          </a:prstGeom>
          <a:noFill/>
          <a:ln w="50800">
            <a:solidFill>
              <a:schemeClr val="tx1"/>
            </a:solidFill>
            <a:round/>
            <a:headEnd/>
            <a:tailEnd/>
          </a:ln>
          <a:effectLst/>
        </p:spPr>
        <p:txBody>
          <a:bodyPr/>
          <a:lstStyle/>
          <a:p>
            <a:endParaRPr lang="en-US"/>
          </a:p>
        </p:txBody>
      </p:sp>
      <p:sp>
        <p:nvSpPr>
          <p:cNvPr id="921702" name="Line 102"/>
          <p:cNvSpPr>
            <a:spLocks noChangeAspect="1" noChangeShapeType="1"/>
          </p:cNvSpPr>
          <p:nvPr/>
        </p:nvSpPr>
        <p:spPr bwMode="auto">
          <a:xfrm>
            <a:off x="5640388" y="2792413"/>
            <a:ext cx="306387" cy="0"/>
          </a:xfrm>
          <a:prstGeom prst="line">
            <a:avLst/>
          </a:prstGeom>
          <a:noFill/>
          <a:ln w="50800">
            <a:solidFill>
              <a:schemeClr val="tx1"/>
            </a:solidFill>
            <a:round/>
            <a:headEnd/>
            <a:tailEnd/>
          </a:ln>
          <a:effectLst/>
        </p:spPr>
        <p:txBody>
          <a:bodyPr/>
          <a:lstStyle/>
          <a:p>
            <a:endParaRPr lang="en-US"/>
          </a:p>
        </p:txBody>
      </p:sp>
      <p:sp>
        <p:nvSpPr>
          <p:cNvPr id="921703" name="Line 103"/>
          <p:cNvSpPr>
            <a:spLocks noChangeAspect="1" noChangeShapeType="1"/>
          </p:cNvSpPr>
          <p:nvPr/>
        </p:nvSpPr>
        <p:spPr bwMode="auto">
          <a:xfrm>
            <a:off x="6108700" y="2284413"/>
            <a:ext cx="0" cy="307975"/>
          </a:xfrm>
          <a:prstGeom prst="line">
            <a:avLst/>
          </a:prstGeom>
          <a:noFill/>
          <a:ln w="50800">
            <a:solidFill>
              <a:schemeClr val="tx1"/>
            </a:solidFill>
            <a:round/>
            <a:headEnd/>
            <a:tailEnd/>
          </a:ln>
          <a:effectLst/>
        </p:spPr>
        <p:txBody>
          <a:bodyPr/>
          <a:lstStyle/>
          <a:p>
            <a:endParaRPr lang="en-US"/>
          </a:p>
        </p:txBody>
      </p:sp>
      <p:sp>
        <p:nvSpPr>
          <p:cNvPr id="921704" name="Line 104"/>
          <p:cNvSpPr>
            <a:spLocks noChangeAspect="1" noChangeShapeType="1"/>
          </p:cNvSpPr>
          <p:nvPr/>
        </p:nvSpPr>
        <p:spPr bwMode="auto">
          <a:xfrm>
            <a:off x="6108700" y="2976563"/>
            <a:ext cx="0" cy="306387"/>
          </a:xfrm>
          <a:prstGeom prst="line">
            <a:avLst/>
          </a:prstGeom>
          <a:noFill/>
          <a:ln w="50800">
            <a:solidFill>
              <a:schemeClr val="tx1"/>
            </a:solidFill>
            <a:round/>
            <a:headEnd/>
            <a:tailEnd/>
          </a:ln>
          <a:effectLst/>
        </p:spPr>
        <p:txBody>
          <a:bodyPr/>
          <a:lstStyle/>
          <a:p>
            <a:endParaRPr lang="en-US"/>
          </a:p>
        </p:txBody>
      </p:sp>
      <p:sp>
        <p:nvSpPr>
          <p:cNvPr id="29" name="Slide Number Placeholder 28"/>
          <p:cNvSpPr>
            <a:spLocks noGrp="1"/>
          </p:cNvSpPr>
          <p:nvPr>
            <p:ph type="sldNum" sz="quarter" idx="12"/>
          </p:nvPr>
        </p:nvSpPr>
        <p:spPr/>
        <p:txBody>
          <a:bodyPr/>
          <a:lstStyle/>
          <a:p>
            <a:fld id="{8DE8FB6D-B9FD-49E4-8B02-C94E17FFC733}" type="slidenum">
              <a:rPr lang="en-US" smtClean="0"/>
              <a:pPr/>
              <a:t>30</a:t>
            </a:fld>
            <a:endParaRPr lang="en-US"/>
          </a:p>
        </p:txBody>
      </p:sp>
    </p:spTree>
    <p:extLst>
      <p:ext uri="{BB962C8B-B14F-4D97-AF65-F5344CB8AC3E}">
        <p14:creationId xmlns:p14="http://schemas.microsoft.com/office/powerpoint/2010/main" val="2515756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152400"/>
            <a:ext cx="8229600" cy="762000"/>
          </a:xfrm>
        </p:spPr>
        <p:txBody>
          <a:bodyPr/>
          <a:lstStyle/>
          <a:p>
            <a:r>
              <a:rPr lang="en-US" altLang="en-US" b="0" i="0"/>
              <a:t>Tests on Hardened Concrete</a:t>
            </a:r>
          </a:p>
        </p:txBody>
      </p:sp>
      <p:pic>
        <p:nvPicPr>
          <p:cNvPr id="22531" name="Picture 3" descr="D:\CE5351\Concrete\Strength\Indirect Tensile.jpg"/>
          <p:cNvPicPr>
            <a:picLocks noChangeAspect="1" noChangeArrowheads="1"/>
          </p:cNvPicPr>
          <p:nvPr/>
        </p:nvPicPr>
        <p:blipFill>
          <a:blip r:embed="rId2" cstate="print">
            <a:extLst>
              <a:ext uri="{28A0092B-C50C-407E-A947-70E740481C1C}">
                <a14:useLocalDpi xmlns:a14="http://schemas.microsoft.com/office/drawing/2010/main" val="0"/>
              </a:ext>
            </a:extLst>
          </a:blip>
          <a:srcRect l="2660" t="1573" r="2280" b="7867"/>
          <a:stretch>
            <a:fillRect/>
          </a:stretch>
        </p:blipFill>
        <p:spPr bwMode="auto">
          <a:xfrm>
            <a:off x="1676400" y="990600"/>
            <a:ext cx="3579813"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Flexural"/>
          <p:cNvPicPr>
            <a:picLocks noChangeAspect="1" noChangeArrowheads="1"/>
          </p:cNvPicPr>
          <p:nvPr/>
        </p:nvPicPr>
        <p:blipFill>
          <a:blip r:embed="rId3" cstate="print">
            <a:extLst>
              <a:ext uri="{28A0092B-C50C-407E-A947-70E740481C1C}">
                <a14:useLocalDpi xmlns:a14="http://schemas.microsoft.com/office/drawing/2010/main" val="0"/>
              </a:ext>
            </a:extLst>
          </a:blip>
          <a:srcRect l="1787" r="2582"/>
          <a:stretch>
            <a:fillRect/>
          </a:stretch>
        </p:blipFill>
        <p:spPr bwMode="auto">
          <a:xfrm>
            <a:off x="1143000" y="4114800"/>
            <a:ext cx="4537075"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D:\CE5351\Concrete\Strength\Failure Mode.jpg"/>
          <p:cNvPicPr>
            <a:picLocks noChangeAspect="1" noChangeArrowheads="1"/>
          </p:cNvPicPr>
          <p:nvPr/>
        </p:nvPicPr>
        <p:blipFill>
          <a:blip r:embed="rId4" cstate="print">
            <a:extLst>
              <a:ext uri="{28A0092B-C50C-407E-A947-70E740481C1C}">
                <a14:useLocalDpi xmlns:a14="http://schemas.microsoft.com/office/drawing/2010/main" val="0"/>
              </a:ext>
            </a:extLst>
          </a:blip>
          <a:srcRect t="3018" r="71387"/>
          <a:stretch>
            <a:fillRect/>
          </a:stretch>
        </p:blipFill>
        <p:spPr bwMode="auto">
          <a:xfrm>
            <a:off x="152400" y="990600"/>
            <a:ext cx="12954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5"/>
          <p:cNvSpPr txBox="1">
            <a:spLocks noChangeArrowheads="1"/>
          </p:cNvSpPr>
          <p:nvPr/>
        </p:nvSpPr>
        <p:spPr bwMode="auto">
          <a:xfrm>
            <a:off x="76200" y="3581400"/>
            <a:ext cx="1595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1800" b="0"/>
              <a:t>Compressive </a:t>
            </a:r>
          </a:p>
          <a:p>
            <a:pPr>
              <a:spcBef>
                <a:spcPct val="0"/>
              </a:spcBef>
              <a:buClrTx/>
              <a:buSzTx/>
              <a:buFontTx/>
              <a:buNone/>
            </a:pPr>
            <a:r>
              <a:rPr lang="en-US" altLang="en-US" sz="1800" b="0"/>
              <a:t>Strength</a:t>
            </a:r>
          </a:p>
        </p:txBody>
      </p:sp>
      <p:sp>
        <p:nvSpPr>
          <p:cNvPr id="22535" name="TextBox 6"/>
          <p:cNvSpPr txBox="1">
            <a:spLocks noChangeArrowheads="1"/>
          </p:cNvSpPr>
          <p:nvPr/>
        </p:nvSpPr>
        <p:spPr bwMode="auto">
          <a:xfrm>
            <a:off x="5257800" y="877888"/>
            <a:ext cx="18383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1800" b="0"/>
              <a:t>Split (Indirect) </a:t>
            </a:r>
          </a:p>
          <a:p>
            <a:pPr>
              <a:spcBef>
                <a:spcPct val="0"/>
              </a:spcBef>
              <a:buClrTx/>
              <a:buSzTx/>
              <a:buFontTx/>
              <a:buNone/>
            </a:pPr>
            <a:r>
              <a:rPr lang="en-US" altLang="en-US" sz="1800" b="0"/>
              <a:t>Tensile Strength</a:t>
            </a:r>
          </a:p>
        </p:txBody>
      </p:sp>
      <p:sp>
        <p:nvSpPr>
          <p:cNvPr id="22536" name="TextBox 7"/>
          <p:cNvSpPr txBox="1">
            <a:spLocks noChangeArrowheads="1"/>
          </p:cNvSpPr>
          <p:nvPr/>
        </p:nvSpPr>
        <p:spPr bwMode="auto">
          <a:xfrm>
            <a:off x="34925" y="6019800"/>
            <a:ext cx="1069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1800" b="0"/>
              <a:t>Flexural </a:t>
            </a:r>
          </a:p>
          <a:p>
            <a:pPr>
              <a:spcBef>
                <a:spcPct val="0"/>
              </a:spcBef>
              <a:buClrTx/>
              <a:buSzTx/>
              <a:buFontTx/>
              <a:buNone/>
            </a:pPr>
            <a:r>
              <a:rPr lang="en-US" altLang="en-US" sz="1800" b="0"/>
              <a:t>Strength</a:t>
            </a:r>
          </a:p>
        </p:txBody>
      </p:sp>
      <p:pic>
        <p:nvPicPr>
          <p:cNvPr id="22537" name="Picture 1027" descr="C:\FRP\pictures\LAB\DSCN0001.JPG"/>
          <p:cNvPicPr>
            <a:picLocks noChangeAspect="1" noChangeArrowheads="1"/>
          </p:cNvPicPr>
          <p:nvPr/>
        </p:nvPicPr>
        <p:blipFill>
          <a:blip r:embed="rId5">
            <a:extLst>
              <a:ext uri="{28A0092B-C50C-407E-A947-70E740481C1C}">
                <a14:useLocalDpi xmlns:a14="http://schemas.microsoft.com/office/drawing/2010/main" val="0"/>
              </a:ext>
            </a:extLst>
          </a:blip>
          <a:srcRect t="11092" b="9856"/>
          <a:stretch>
            <a:fillRect/>
          </a:stretch>
        </p:blipFill>
        <p:spPr bwMode="auto">
          <a:xfrm>
            <a:off x="5976938" y="1600200"/>
            <a:ext cx="308451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3" descr="D:\My Pictures\Bridge_Deck\MVC-001F.JPG"/>
          <p:cNvPicPr>
            <a:picLocks noChangeAspect="1" noChangeArrowheads="1"/>
          </p:cNvPicPr>
          <p:nvPr/>
        </p:nvPicPr>
        <p:blipFill>
          <a:blip r:embed="rId6">
            <a:extLst>
              <a:ext uri="{28A0092B-C50C-407E-A947-70E740481C1C}">
                <a14:useLocalDpi xmlns:a14="http://schemas.microsoft.com/office/drawing/2010/main" val="0"/>
              </a:ext>
            </a:extLst>
          </a:blip>
          <a:srcRect t="13889"/>
          <a:stretch>
            <a:fillRect/>
          </a:stretch>
        </p:blipFill>
        <p:spPr bwMode="auto">
          <a:xfrm>
            <a:off x="5791200" y="3505200"/>
            <a:ext cx="27273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3" descr="D:\Pictures\MVC-020F.JPG"/>
          <p:cNvPicPr>
            <a:picLocks noChangeAspect="1" noChangeArrowheads="1"/>
          </p:cNvPicPr>
          <p:nvPr/>
        </p:nvPicPr>
        <p:blipFill>
          <a:blip r:embed="rId7">
            <a:extLst>
              <a:ext uri="{28A0092B-C50C-407E-A947-70E740481C1C}">
                <a14:useLocalDpi xmlns:a14="http://schemas.microsoft.com/office/drawing/2010/main" val="0"/>
              </a:ext>
            </a:extLst>
          </a:blip>
          <a:srcRect t="8333" b="11111"/>
          <a:stretch>
            <a:fillRect/>
          </a:stretch>
        </p:blipFill>
        <p:spPr bwMode="auto">
          <a:xfrm>
            <a:off x="6248400" y="4953000"/>
            <a:ext cx="2565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6738938" y="1600200"/>
            <a:ext cx="2378075" cy="369888"/>
          </a:xfrm>
          <a:prstGeom prst="rect">
            <a:avLst/>
          </a:prstGeom>
          <a:noFill/>
        </p:spPr>
        <p:txBody>
          <a:bodyPr wrap="none">
            <a:spAutoFit/>
          </a:bodyPr>
          <a:lstStyle/>
          <a:p>
            <a:pPr>
              <a:defRPr/>
            </a:pPr>
            <a:r>
              <a:rPr lang="en-US" sz="1800" b="0" dirty="0">
                <a:solidFill>
                  <a:schemeClr val="accent4">
                    <a:lumMod val="10000"/>
                  </a:schemeClr>
                </a:solidFill>
                <a:latin typeface="Arial" charset="0"/>
              </a:rPr>
              <a:t>Chloride Permeability</a:t>
            </a:r>
          </a:p>
        </p:txBody>
      </p:sp>
      <p:sp>
        <p:nvSpPr>
          <p:cNvPr id="22541" name="TextBox 12"/>
          <p:cNvSpPr txBox="1">
            <a:spLocks noChangeArrowheads="1"/>
          </p:cNvSpPr>
          <p:nvPr/>
        </p:nvSpPr>
        <p:spPr bwMode="auto">
          <a:xfrm>
            <a:off x="5791200" y="3505200"/>
            <a:ext cx="1544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1800" b="0"/>
              <a:t>Freeze-Thaw</a:t>
            </a:r>
          </a:p>
          <a:p>
            <a:pPr>
              <a:spcBef>
                <a:spcPct val="0"/>
              </a:spcBef>
              <a:buClrTx/>
              <a:buSzTx/>
              <a:buFontTx/>
              <a:buNone/>
            </a:pPr>
            <a:r>
              <a:rPr lang="en-US" altLang="en-US" sz="1800" b="0"/>
              <a:t>Resistance</a:t>
            </a:r>
          </a:p>
        </p:txBody>
      </p:sp>
      <p:sp>
        <p:nvSpPr>
          <p:cNvPr id="22542" name="TextBox 13"/>
          <p:cNvSpPr txBox="1">
            <a:spLocks noChangeArrowheads="1"/>
          </p:cNvSpPr>
          <p:nvPr/>
        </p:nvSpPr>
        <p:spPr bwMode="auto">
          <a:xfrm>
            <a:off x="7391400" y="6324600"/>
            <a:ext cx="144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1800" b="0"/>
              <a:t>Petrography</a:t>
            </a:r>
          </a:p>
        </p:txBody>
      </p:sp>
      <p:sp>
        <p:nvSpPr>
          <p:cNvPr id="2" name="Slide Number Placeholder 1"/>
          <p:cNvSpPr>
            <a:spLocks noGrp="1"/>
          </p:cNvSpPr>
          <p:nvPr>
            <p:ph type="sldNum" sz="quarter" idx="12"/>
          </p:nvPr>
        </p:nvSpPr>
        <p:spPr/>
        <p:txBody>
          <a:bodyPr/>
          <a:lstStyle/>
          <a:p>
            <a:fld id="{FC8B39A9-E7B6-4DEE-AAD7-246022FC5F3C}" type="slidenum">
              <a:rPr lang="en-US" altLang="en-US" smtClean="0"/>
              <a:pPr/>
              <a:t>31</a:t>
            </a:fld>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p:cNvSpPr>
            <a:spLocks noGrp="1" noChangeArrowheads="1"/>
          </p:cNvSpPr>
          <p:nvPr>
            <p:ph type="title"/>
          </p:nvPr>
        </p:nvSpPr>
        <p:spPr/>
        <p:txBody>
          <a:bodyPr/>
          <a:lstStyle/>
          <a:p>
            <a:endParaRPr lang="en-US"/>
          </a:p>
        </p:txBody>
      </p:sp>
      <p:sp>
        <p:nvSpPr>
          <p:cNvPr id="631811" name="Rectangle 3"/>
          <p:cNvSpPr>
            <a:spLocks noGrp="1" noChangeArrowheads="1"/>
          </p:cNvSpPr>
          <p:nvPr>
            <p:ph type="body" idx="1"/>
          </p:nvPr>
        </p:nvSpPr>
        <p:spPr/>
        <p:txBody>
          <a:bodyPr/>
          <a:lstStyle/>
          <a:p>
            <a:endParaRPr lang="en-US"/>
          </a:p>
        </p:txBody>
      </p:sp>
      <p:pic>
        <p:nvPicPr>
          <p:cNvPr id="631812" name="Picture 4" descr="100_0815"/>
          <p:cNvPicPr>
            <a:picLocks noChangeAspect="1" noChangeArrowheads="1"/>
          </p:cNvPicPr>
          <p:nvPr/>
        </p:nvPicPr>
        <p:blipFill>
          <a:blip r:embed="rId2" cstate="print"/>
          <a:srcRect/>
          <a:stretch>
            <a:fillRect/>
          </a:stretch>
        </p:blipFill>
        <p:spPr bwMode="auto">
          <a:xfrm>
            <a:off x="-7938" y="-6350"/>
            <a:ext cx="9159876" cy="6870700"/>
          </a:xfrm>
          <a:prstGeom prst="rect">
            <a:avLst/>
          </a:prstGeom>
          <a:noFill/>
        </p:spPr>
      </p:pic>
    </p:spTree>
    <p:extLst>
      <p:ext uri="{BB962C8B-B14F-4D97-AF65-F5344CB8AC3E}">
        <p14:creationId xmlns:p14="http://schemas.microsoft.com/office/powerpoint/2010/main" val="739407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a:xfrm>
            <a:off x="381000" y="152400"/>
            <a:ext cx="8229600" cy="715962"/>
          </a:xfrm>
        </p:spPr>
        <p:txBody>
          <a:bodyPr/>
          <a:lstStyle/>
          <a:p>
            <a:r>
              <a:rPr lang="en-US" dirty="0">
                <a:cs typeface="Arial" charset="0"/>
              </a:rPr>
              <a:t>Indirect Tensile Strength</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066800"/>
            <a:ext cx="7391400" cy="5543550"/>
          </a:xfrm>
          <a:prstGeom prst="rect">
            <a:avLst/>
          </a:prstGeom>
        </p:spPr>
      </p:pic>
    </p:spTree>
    <p:extLst>
      <p:ext uri="{BB962C8B-B14F-4D97-AF65-F5344CB8AC3E}">
        <p14:creationId xmlns:p14="http://schemas.microsoft.com/office/powerpoint/2010/main" val="1871313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sz="quarter"/>
          </p:nvPr>
        </p:nvSpPr>
        <p:spPr/>
        <p:txBody>
          <a:bodyPr/>
          <a:lstStyle/>
          <a:p>
            <a:r>
              <a:rPr lang="en-US" altLang="en-US" sz="4400" i="0"/>
              <a:t>Asphalt</a:t>
            </a:r>
          </a:p>
        </p:txBody>
      </p:sp>
      <p:sp>
        <p:nvSpPr>
          <p:cNvPr id="23555" name="Subtitle 2"/>
          <p:cNvSpPr>
            <a:spLocks noGrp="1"/>
          </p:cNvSpPr>
          <p:nvPr>
            <p:ph type="subTitle" sz="quarter" idx="1"/>
          </p:nvPr>
        </p:nvSpPr>
        <p:spPr>
          <a:xfrm>
            <a:off x="2438400" y="3886200"/>
            <a:ext cx="4419600" cy="1752600"/>
          </a:xfrm>
        </p:spPr>
        <p:txBody>
          <a:bodyPr/>
          <a:lstStyle/>
          <a:p>
            <a:pPr marL="342900" indent="-342900" algn="l">
              <a:spcBef>
                <a:spcPts val="1800"/>
              </a:spcBef>
              <a:buFont typeface="Arial" panose="020B0604020202020204" pitchFamily="34" charset="0"/>
              <a:buChar char="•"/>
            </a:pPr>
            <a:r>
              <a:rPr lang="en-US" altLang="en-US" sz="2800" b="0"/>
              <a:t>Asphalt Cement Binder</a:t>
            </a:r>
          </a:p>
          <a:p>
            <a:pPr marL="342900" indent="-342900" algn="l">
              <a:spcBef>
                <a:spcPts val="1800"/>
              </a:spcBef>
              <a:buFont typeface="Arial" panose="020B0604020202020204" pitchFamily="34" charset="0"/>
              <a:buChar char="•"/>
            </a:pPr>
            <a:r>
              <a:rPr lang="en-US" altLang="en-US" sz="2800" b="0"/>
              <a:t>Asphalt Concete</a:t>
            </a:r>
          </a:p>
        </p:txBody>
      </p:sp>
      <p:sp>
        <p:nvSpPr>
          <p:cNvPr id="2" name="Slide Number Placeholder 1"/>
          <p:cNvSpPr>
            <a:spLocks noGrp="1"/>
          </p:cNvSpPr>
          <p:nvPr>
            <p:ph type="sldNum" sz="quarter" idx="12"/>
          </p:nvPr>
        </p:nvSpPr>
        <p:spPr/>
        <p:txBody>
          <a:bodyPr/>
          <a:lstStyle/>
          <a:p>
            <a:fld id="{C8F7B1ED-235E-4EC5-8C26-C6C54877C282}" type="slidenum">
              <a:rPr lang="en-US" altLang="en-US" smtClean="0"/>
              <a:pPr/>
              <a:t>34</a:t>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graphicFrame>
        <p:nvGraphicFramePr>
          <p:cNvPr id="24579" name="Object 2"/>
          <p:cNvGraphicFramePr>
            <a:graphicFrameLocks noChangeAspect="1"/>
          </p:cNvGraphicFramePr>
          <p:nvPr/>
        </p:nvGraphicFramePr>
        <p:xfrm>
          <a:off x="685800" y="1752600"/>
          <a:ext cx="7732713" cy="4724400"/>
        </p:xfrm>
        <a:graphic>
          <a:graphicData uri="http://schemas.openxmlformats.org/presentationml/2006/ole">
            <mc:AlternateContent xmlns:mc="http://schemas.openxmlformats.org/markup-compatibility/2006">
              <mc:Choice xmlns:v="urn:schemas-microsoft-com:vml" Requires="v">
                <p:oleObj r:id="rId2" imgW="4562475" imgH="3419475" progId="PowerPoint.Slide.8">
                  <p:embed/>
                </p:oleObj>
              </mc:Choice>
              <mc:Fallback>
                <p:oleObj r:id="rId2" imgW="4562475" imgH="3419475"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t="18555"/>
                      <a:stretch>
                        <a:fillRect/>
                      </a:stretch>
                    </p:blipFill>
                    <p:spPr bwMode="auto">
                      <a:xfrm>
                        <a:off x="685800" y="1752600"/>
                        <a:ext cx="77327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8" name="Rectangle 5"/>
          <p:cNvSpPr>
            <a:spLocks noGrp="1" noChangeArrowheads="1"/>
          </p:cNvSpPr>
          <p:nvPr>
            <p:ph type="title"/>
          </p:nvPr>
        </p:nvSpPr>
        <p:spPr/>
        <p:txBody>
          <a:bodyPr/>
          <a:lstStyle/>
          <a:p>
            <a:pPr>
              <a:defRPr/>
            </a:pPr>
            <a:r>
              <a:rPr lang="en-US" altLang="en-US" b="0" i="0" dirty="0" err="1">
                <a:effectLst>
                  <a:outerShdw blurRad="38100" dist="38100" dir="2700000" algn="tl">
                    <a:srgbClr val="000000">
                      <a:alpha val="43137"/>
                    </a:srgbClr>
                  </a:outerShdw>
                </a:effectLst>
              </a:rPr>
              <a:t>Superpave</a:t>
            </a:r>
            <a:r>
              <a:rPr lang="en-US" altLang="en-US" b="0" i="0" dirty="0">
                <a:effectLst>
                  <a:outerShdw blurRad="38100" dist="38100" dir="2700000" algn="tl">
                    <a:srgbClr val="000000">
                      <a:alpha val="43137"/>
                    </a:srgbClr>
                  </a:outerShdw>
                </a:effectLst>
                <a:cs typeface="Times New Roman" pitchFamily="18" charset="0"/>
              </a:rPr>
              <a:t>®</a:t>
            </a:r>
            <a:r>
              <a:rPr lang="en-US" altLang="en-US" b="0" i="0" dirty="0">
                <a:effectLst>
                  <a:outerShdw blurRad="38100" dist="38100" dir="2700000" algn="tl">
                    <a:srgbClr val="000000">
                      <a:alpha val="43137"/>
                    </a:srgbClr>
                  </a:outerShdw>
                </a:effectLst>
              </a:rPr>
              <a:t> Binder Classification</a:t>
            </a:r>
          </a:p>
        </p:txBody>
      </p:sp>
      <p:sp>
        <p:nvSpPr>
          <p:cNvPr id="2" name="Slide Number Placeholder 1"/>
          <p:cNvSpPr>
            <a:spLocks noGrp="1"/>
          </p:cNvSpPr>
          <p:nvPr>
            <p:ph type="sldNum" sz="quarter" idx="12"/>
          </p:nvPr>
        </p:nvSpPr>
        <p:spPr/>
        <p:txBody>
          <a:bodyPr/>
          <a:lstStyle/>
          <a:p>
            <a:fld id="{FC8B39A9-E7B6-4DEE-AAD7-246022FC5F3C}" type="slidenum">
              <a:rPr lang="en-US" altLang="en-US" smtClean="0"/>
              <a:pPr/>
              <a:t>35</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1747" name="Rectangle 5"/>
          <p:cNvSpPr>
            <a:spLocks noGrp="1" noChangeArrowheads="1"/>
          </p:cNvSpPr>
          <p:nvPr>
            <p:ph type="title"/>
          </p:nvPr>
        </p:nvSpPr>
        <p:spPr>
          <a:xfrm>
            <a:off x="228600" y="685800"/>
            <a:ext cx="2743200" cy="3810000"/>
          </a:xfrm>
        </p:spPr>
        <p:txBody>
          <a:bodyPr/>
          <a:lstStyle/>
          <a:p>
            <a:pPr algn="l">
              <a:defRPr/>
            </a:pPr>
            <a:r>
              <a:rPr lang="en-US" altLang="en-US" sz="2800" b="0" i="0" dirty="0" err="1">
                <a:effectLst>
                  <a:outerShdw blurRad="38100" dist="38100" dir="2700000" algn="tl">
                    <a:srgbClr val="000000">
                      <a:alpha val="43137"/>
                    </a:srgbClr>
                  </a:outerShdw>
                </a:effectLst>
              </a:rPr>
              <a:t>Superpave</a:t>
            </a:r>
            <a:r>
              <a:rPr lang="en-US" altLang="en-US" sz="2800" b="0" i="0" dirty="0">
                <a:effectLst>
                  <a:outerShdw blurRad="38100" dist="38100" dir="2700000" algn="tl">
                    <a:srgbClr val="000000">
                      <a:alpha val="43137"/>
                    </a:srgbClr>
                  </a:outerShdw>
                </a:effectLst>
                <a:cs typeface="Times New Roman" pitchFamily="18" charset="0"/>
              </a:rPr>
              <a:t>®</a:t>
            </a:r>
            <a:r>
              <a:rPr lang="en-US" altLang="en-US" sz="2800" b="0" i="0" dirty="0">
                <a:effectLst>
                  <a:outerShdw blurRad="38100" dist="38100" dir="2700000" algn="tl">
                    <a:srgbClr val="000000">
                      <a:alpha val="43137"/>
                    </a:srgbClr>
                  </a:outerShdw>
                </a:effectLst>
              </a:rPr>
              <a:t> Asphalt Binder </a:t>
            </a:r>
            <a:br>
              <a:rPr lang="en-US" altLang="en-US" sz="2800" b="0" i="0" dirty="0">
                <a:effectLst>
                  <a:outerShdw blurRad="38100" dist="38100" dir="2700000" algn="tl">
                    <a:srgbClr val="000000">
                      <a:alpha val="43137"/>
                    </a:srgbClr>
                  </a:outerShdw>
                </a:effectLst>
              </a:rPr>
            </a:br>
            <a:r>
              <a:rPr lang="en-US" altLang="en-US" sz="2800" b="0" i="0" dirty="0">
                <a:effectLst>
                  <a:outerShdw blurRad="38100" dist="38100" dir="2700000" algn="tl">
                    <a:srgbClr val="000000">
                      <a:alpha val="43137"/>
                    </a:srgbClr>
                  </a:outerShdw>
                </a:effectLst>
              </a:rPr>
              <a:t>PG Grading</a:t>
            </a:r>
            <a:br>
              <a:rPr lang="en-US" altLang="en-US" sz="2800" b="0" i="0" dirty="0">
                <a:effectLst>
                  <a:outerShdw blurRad="38100" dist="38100" dir="2700000" algn="tl">
                    <a:srgbClr val="000000">
                      <a:alpha val="43137"/>
                    </a:srgbClr>
                  </a:outerShdw>
                </a:effectLst>
              </a:rPr>
            </a:br>
            <a:r>
              <a:rPr lang="en-US" altLang="en-US" sz="2800" b="0" i="0" dirty="0">
                <a:effectLst>
                  <a:outerShdw blurRad="38100" dist="38100" dir="2700000" algn="tl">
                    <a:srgbClr val="000000">
                      <a:alpha val="43137"/>
                    </a:srgbClr>
                  </a:outerShdw>
                </a:effectLst>
              </a:rPr>
              <a:t>System </a:t>
            </a:r>
          </a:p>
        </p:txBody>
      </p:sp>
      <p:pic>
        <p:nvPicPr>
          <p:cNvPr id="31748" name="Picture 3"/>
          <p:cNvPicPr>
            <a:picLocks noChangeAspect="1" noChangeArrowheads="1"/>
          </p:cNvPicPr>
          <p:nvPr/>
        </p:nvPicPr>
        <p:blipFill>
          <a:blip r:embed="rId2"/>
          <a:srcRect/>
          <a:stretch>
            <a:fillRect/>
          </a:stretch>
        </p:blipFill>
        <p:spPr bwMode="auto">
          <a:xfrm>
            <a:off x="3200400" y="228600"/>
            <a:ext cx="5734050" cy="6448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C8B39A9-E7B6-4DEE-AAD7-246022FC5F3C}" type="slidenum">
              <a:rPr lang="en-US" altLang="en-US" smtClean="0"/>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052" name="Rectangle 3"/>
          <p:cNvSpPr>
            <a:spLocks noGrp="1" noChangeArrowheads="1"/>
          </p:cNvSpPr>
          <p:nvPr>
            <p:ph type="title"/>
          </p:nvPr>
        </p:nvSpPr>
        <p:spPr/>
        <p:txBody>
          <a:bodyPr/>
          <a:lstStyle/>
          <a:p>
            <a:pPr>
              <a:defRPr/>
            </a:pPr>
            <a:r>
              <a:rPr lang="en-US" altLang="en-US" b="0" i="0" dirty="0" err="1">
                <a:effectLst>
                  <a:outerShdw blurRad="38100" dist="38100" dir="2700000" algn="tl">
                    <a:srgbClr val="000000">
                      <a:alpha val="43137"/>
                    </a:srgbClr>
                  </a:outerShdw>
                </a:effectLst>
              </a:rPr>
              <a:t>Superpave</a:t>
            </a:r>
            <a:r>
              <a:rPr lang="en-US" altLang="en-US" b="0" i="0" baseline="30000" dirty="0">
                <a:effectLst>
                  <a:outerShdw blurRad="38100" dist="38100" dir="2700000" algn="tl">
                    <a:srgbClr val="000000">
                      <a:alpha val="43137"/>
                    </a:srgbClr>
                  </a:outerShdw>
                </a:effectLst>
                <a:cs typeface="Times New Roman" pitchFamily="18" charset="0"/>
              </a:rPr>
              <a:t>®</a:t>
            </a:r>
            <a:r>
              <a:rPr lang="en-US" altLang="en-US" b="0" i="0" dirty="0">
                <a:effectLst>
                  <a:outerShdw blurRad="38100" dist="38100" dir="2700000" algn="tl">
                    <a:srgbClr val="000000">
                      <a:alpha val="43137"/>
                    </a:srgbClr>
                  </a:outerShdw>
                </a:effectLst>
              </a:rPr>
              <a:t> Binder Classification</a:t>
            </a:r>
            <a:br>
              <a:rPr lang="en-US" altLang="en-US" b="0" i="0" dirty="0">
                <a:effectLst>
                  <a:outerShdw blurRad="38100" dist="38100" dir="2700000" algn="tl">
                    <a:srgbClr val="000000">
                      <a:alpha val="43137"/>
                    </a:srgbClr>
                  </a:outerShdw>
                </a:effectLst>
              </a:rPr>
            </a:br>
            <a:r>
              <a:rPr lang="en-US" altLang="en-US" sz="2800" b="0" i="0" dirty="0">
                <a:effectLst>
                  <a:outerShdw blurRad="38100" dist="38100" dir="2700000" algn="tl">
                    <a:srgbClr val="000000">
                      <a:alpha val="43137"/>
                    </a:srgbClr>
                  </a:outerShdw>
                </a:effectLst>
              </a:rPr>
              <a:t>Calculated Pavement Temp. in Topeka, KS</a:t>
            </a:r>
          </a:p>
        </p:txBody>
      </p:sp>
      <p:sp>
        <p:nvSpPr>
          <p:cNvPr id="26628" name="Rectangle 4"/>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6629" name="Rectangle 5"/>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6630" name="Rectangle 6"/>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6631" name="Rectangle 7"/>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6632" name="Rectangle 8"/>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6633" name="Rectangle 11"/>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graphicFrame>
        <p:nvGraphicFramePr>
          <p:cNvPr id="26634" name="Object 2"/>
          <p:cNvGraphicFramePr>
            <a:graphicFrameLocks noChangeAspect="1"/>
          </p:cNvGraphicFramePr>
          <p:nvPr/>
        </p:nvGraphicFramePr>
        <p:xfrm>
          <a:off x="838200" y="2133600"/>
          <a:ext cx="7459663" cy="3970338"/>
        </p:xfrm>
        <a:graphic>
          <a:graphicData uri="http://schemas.openxmlformats.org/presentationml/2006/ole">
            <mc:AlternateContent xmlns:mc="http://schemas.openxmlformats.org/markup-compatibility/2006">
              <mc:Choice xmlns:v="urn:schemas-microsoft-com:vml" Requires="v">
                <p:oleObj r:id="rId2" imgW="4562475" imgH="3419475" progId="PowerPoint.Slide.8">
                  <p:embed/>
                </p:oleObj>
              </mc:Choice>
              <mc:Fallback>
                <p:oleObj r:id="rId2" imgW="4562475" imgH="3419475"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l="6213" t="27008" r="2605" b="8290"/>
                      <a:stretch>
                        <a:fillRect/>
                      </a:stretch>
                    </p:blipFill>
                    <p:spPr bwMode="auto">
                      <a:xfrm>
                        <a:off x="838200" y="2133600"/>
                        <a:ext cx="7459663" cy="3970338"/>
                      </a:xfrm>
                      <a:prstGeom prst="rect">
                        <a:avLst/>
                      </a:prstGeom>
                      <a:noFill/>
                      <a:ln w="31750">
                        <a:solidFill>
                          <a:schemeClr val="bg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E900927-6D50-4329-B6F8-AF8E54BE352F}"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076" name="Rectangle 3"/>
          <p:cNvSpPr>
            <a:spLocks noGrp="1" noChangeArrowheads="1"/>
          </p:cNvSpPr>
          <p:nvPr>
            <p:ph type="title"/>
          </p:nvPr>
        </p:nvSpPr>
        <p:spPr/>
        <p:txBody>
          <a:bodyPr/>
          <a:lstStyle/>
          <a:p>
            <a:pPr>
              <a:defRPr/>
            </a:pPr>
            <a:r>
              <a:rPr lang="en-US" altLang="en-US" b="0" i="0" dirty="0" err="1">
                <a:effectLst>
                  <a:outerShdw blurRad="38100" dist="38100" dir="2700000" algn="tl">
                    <a:srgbClr val="000000">
                      <a:alpha val="43137"/>
                    </a:srgbClr>
                  </a:outerShdw>
                </a:effectLst>
              </a:rPr>
              <a:t>Superpave</a:t>
            </a:r>
            <a:r>
              <a:rPr lang="en-US" altLang="en-US" b="0" i="0" baseline="30000" dirty="0">
                <a:effectLst>
                  <a:outerShdw blurRad="38100" dist="38100" dir="2700000" algn="tl">
                    <a:srgbClr val="000000">
                      <a:alpha val="43137"/>
                    </a:srgbClr>
                  </a:outerShdw>
                </a:effectLst>
                <a:cs typeface="Times New Roman" pitchFamily="18" charset="0"/>
              </a:rPr>
              <a:t>®</a:t>
            </a:r>
            <a:r>
              <a:rPr lang="en-US" altLang="en-US" b="0" i="0" dirty="0">
                <a:effectLst>
                  <a:outerShdw blurRad="38100" dist="38100" dir="2700000" algn="tl">
                    <a:srgbClr val="000000">
                      <a:alpha val="43137"/>
                    </a:srgbClr>
                  </a:outerShdw>
                </a:effectLst>
              </a:rPr>
              <a:t> Binder Classification</a:t>
            </a:r>
            <a:br>
              <a:rPr lang="en-US" altLang="en-US" b="0" i="0" dirty="0">
                <a:effectLst>
                  <a:outerShdw blurRad="38100" dist="38100" dir="2700000" algn="tl">
                    <a:srgbClr val="000000">
                      <a:alpha val="43137"/>
                    </a:srgbClr>
                  </a:outerShdw>
                </a:effectLst>
              </a:rPr>
            </a:br>
            <a:r>
              <a:rPr lang="en-US" altLang="en-US" b="0" i="0" dirty="0">
                <a:effectLst>
                  <a:outerShdw blurRad="38100" dist="38100" dir="2700000" algn="tl">
                    <a:srgbClr val="000000">
                      <a:alpha val="43137"/>
                    </a:srgbClr>
                  </a:outerShdw>
                </a:effectLst>
              </a:rPr>
              <a:t>PG </a:t>
            </a:r>
            <a:r>
              <a:rPr lang="en-US" altLang="en-US" sz="3200" b="0" i="0" dirty="0">
                <a:effectLst>
                  <a:outerShdw blurRad="38100" dist="38100" dir="2700000" algn="tl">
                    <a:srgbClr val="000000">
                      <a:alpha val="43137"/>
                    </a:srgbClr>
                  </a:outerShdw>
                </a:effectLst>
              </a:rPr>
              <a:t>Binder Grades for Topeka, KS</a:t>
            </a:r>
          </a:p>
        </p:txBody>
      </p:sp>
      <p:sp>
        <p:nvSpPr>
          <p:cNvPr id="27652" name="Rectangle 4"/>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7653" name="Rectangle 5"/>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7654" name="Rectangle 6"/>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7655" name="Rectangle 7"/>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7656" name="Rectangle 8"/>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7657" name="Rectangle 9"/>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7658" name="Rectangle 12"/>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graphicFrame>
        <p:nvGraphicFramePr>
          <p:cNvPr id="27659" name="Object 2"/>
          <p:cNvGraphicFramePr>
            <a:graphicFrameLocks noChangeAspect="1"/>
          </p:cNvGraphicFramePr>
          <p:nvPr/>
        </p:nvGraphicFramePr>
        <p:xfrm>
          <a:off x="838200" y="1981200"/>
          <a:ext cx="7543800" cy="4191000"/>
        </p:xfrm>
        <a:graphic>
          <a:graphicData uri="http://schemas.openxmlformats.org/presentationml/2006/ole">
            <mc:AlternateContent xmlns:mc="http://schemas.openxmlformats.org/markup-compatibility/2006">
              <mc:Choice xmlns:v="urn:schemas-microsoft-com:vml" Requires="v">
                <p:oleObj r:id="rId2" imgW="4562475" imgH="3419475" progId="PowerPoint.Slide.8">
                  <p:embed/>
                </p:oleObj>
              </mc:Choice>
              <mc:Fallback>
                <p:oleObj r:id="rId2" imgW="4562475" imgH="3419475"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l="2779" t="19763" r="5519" b="12300"/>
                      <a:stretch>
                        <a:fillRect/>
                      </a:stretch>
                    </p:blipFill>
                    <p:spPr bwMode="auto">
                      <a:xfrm>
                        <a:off x="838200" y="1981200"/>
                        <a:ext cx="7543800" cy="4191000"/>
                      </a:xfrm>
                      <a:prstGeom prst="rect">
                        <a:avLst/>
                      </a:prstGeom>
                      <a:noFill/>
                      <a:ln w="31750">
                        <a:solidFill>
                          <a:schemeClr val="bg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E900927-6D50-4329-B6F8-AF8E54BE352F}" type="slidenum">
              <a:rPr lang="en-US" altLang="en-US" smtClean="0"/>
              <a:pPr/>
              <a:t>38</a:t>
            </a:fld>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066800" y="457200"/>
            <a:ext cx="7620000" cy="1143000"/>
          </a:xfrm>
        </p:spPr>
        <p:txBody>
          <a:bodyPr/>
          <a:lstStyle/>
          <a:p>
            <a:r>
              <a:rPr lang="en-US" altLang="en-US" b="0" i="0"/>
              <a:t>Asphalt Concrete: A 3-phase system (aggregate, asphalt cement, air)</a:t>
            </a:r>
          </a:p>
        </p:txBody>
      </p:sp>
      <p:grpSp>
        <p:nvGrpSpPr>
          <p:cNvPr id="28675" name="Group 37"/>
          <p:cNvGrpSpPr>
            <a:grpSpLocks/>
          </p:cNvGrpSpPr>
          <p:nvPr/>
        </p:nvGrpSpPr>
        <p:grpSpPr bwMode="auto">
          <a:xfrm>
            <a:off x="1143000" y="1828800"/>
            <a:ext cx="7696200" cy="4648200"/>
            <a:chOff x="672" y="960"/>
            <a:chExt cx="4896" cy="3120"/>
          </a:xfrm>
        </p:grpSpPr>
        <p:sp>
          <p:nvSpPr>
            <p:cNvPr id="28677" name="Rectangle 3"/>
            <p:cNvSpPr>
              <a:spLocks noChangeArrowheads="1"/>
            </p:cNvSpPr>
            <p:nvPr/>
          </p:nvSpPr>
          <p:spPr bwMode="auto">
            <a:xfrm>
              <a:off x="2016" y="960"/>
              <a:ext cx="1776"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8678" name="Rectangle 4"/>
            <p:cNvSpPr>
              <a:spLocks noChangeArrowheads="1"/>
            </p:cNvSpPr>
            <p:nvPr/>
          </p:nvSpPr>
          <p:spPr bwMode="auto">
            <a:xfrm>
              <a:off x="2016" y="1344"/>
              <a:ext cx="1776"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8679" name="Rectangle 5"/>
            <p:cNvSpPr>
              <a:spLocks noChangeArrowheads="1"/>
            </p:cNvSpPr>
            <p:nvPr/>
          </p:nvSpPr>
          <p:spPr bwMode="auto">
            <a:xfrm>
              <a:off x="2016" y="1824"/>
              <a:ext cx="1776"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8680" name="Rectangle 6"/>
            <p:cNvSpPr>
              <a:spLocks noChangeArrowheads="1"/>
            </p:cNvSpPr>
            <p:nvPr/>
          </p:nvSpPr>
          <p:spPr bwMode="auto">
            <a:xfrm>
              <a:off x="2016" y="2208"/>
              <a:ext cx="1776" cy="18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8681" name="Line 7"/>
            <p:cNvSpPr>
              <a:spLocks noChangeShapeType="1"/>
            </p:cNvSpPr>
            <p:nvPr/>
          </p:nvSpPr>
          <p:spPr bwMode="auto">
            <a:xfrm flipH="1">
              <a:off x="672" y="960"/>
              <a:ext cx="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2" name="Line 8"/>
            <p:cNvSpPr>
              <a:spLocks noChangeShapeType="1"/>
            </p:cNvSpPr>
            <p:nvPr/>
          </p:nvSpPr>
          <p:spPr bwMode="auto">
            <a:xfrm flipH="1">
              <a:off x="672" y="4080"/>
              <a:ext cx="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3" name="Line 9"/>
            <p:cNvSpPr>
              <a:spLocks noChangeShapeType="1"/>
            </p:cNvSpPr>
            <p:nvPr/>
          </p:nvSpPr>
          <p:spPr bwMode="auto">
            <a:xfrm flipH="1">
              <a:off x="3936" y="4080"/>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4" name="Line 10"/>
            <p:cNvSpPr>
              <a:spLocks noChangeShapeType="1"/>
            </p:cNvSpPr>
            <p:nvPr/>
          </p:nvSpPr>
          <p:spPr bwMode="auto">
            <a:xfrm flipH="1">
              <a:off x="1248" y="134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5" name="Line 11"/>
            <p:cNvSpPr>
              <a:spLocks noChangeShapeType="1"/>
            </p:cNvSpPr>
            <p:nvPr/>
          </p:nvSpPr>
          <p:spPr bwMode="auto">
            <a:xfrm flipH="1">
              <a:off x="1248" y="182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6" name="Line 12"/>
            <p:cNvSpPr>
              <a:spLocks noChangeShapeType="1"/>
            </p:cNvSpPr>
            <p:nvPr/>
          </p:nvSpPr>
          <p:spPr bwMode="auto">
            <a:xfrm flipH="1">
              <a:off x="3936" y="1344"/>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7" name="Line 13"/>
            <p:cNvSpPr>
              <a:spLocks noChangeShapeType="1"/>
            </p:cNvSpPr>
            <p:nvPr/>
          </p:nvSpPr>
          <p:spPr bwMode="auto">
            <a:xfrm flipH="1">
              <a:off x="3936" y="1824"/>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8" name="Line 14"/>
            <p:cNvSpPr>
              <a:spLocks noChangeShapeType="1"/>
            </p:cNvSpPr>
            <p:nvPr/>
          </p:nvSpPr>
          <p:spPr bwMode="auto">
            <a:xfrm flipH="1">
              <a:off x="3936" y="2208"/>
              <a:ext cx="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9" name="Line 15"/>
            <p:cNvSpPr>
              <a:spLocks noChangeShapeType="1"/>
            </p:cNvSpPr>
            <p:nvPr/>
          </p:nvSpPr>
          <p:spPr bwMode="auto">
            <a:xfrm>
              <a:off x="1344" y="960"/>
              <a:ext cx="0" cy="384"/>
            </a:xfrm>
            <a:prstGeom prst="line">
              <a:avLst/>
            </a:prstGeom>
            <a:noFill/>
            <a:ln w="19050">
              <a:solidFill>
                <a:schemeClr val="tx1"/>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en-US"/>
            </a:p>
          </p:txBody>
        </p:sp>
        <p:sp>
          <p:nvSpPr>
            <p:cNvPr id="28690" name="Line 16"/>
            <p:cNvSpPr>
              <a:spLocks noChangeShapeType="1"/>
            </p:cNvSpPr>
            <p:nvPr/>
          </p:nvSpPr>
          <p:spPr bwMode="auto">
            <a:xfrm>
              <a:off x="1344" y="1344"/>
              <a:ext cx="0" cy="480"/>
            </a:xfrm>
            <a:prstGeom prst="line">
              <a:avLst/>
            </a:prstGeom>
            <a:noFill/>
            <a:ln w="19050">
              <a:solidFill>
                <a:schemeClr val="tx1"/>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en-US"/>
            </a:p>
          </p:txBody>
        </p:sp>
        <p:sp>
          <p:nvSpPr>
            <p:cNvPr id="28691" name="Line 17"/>
            <p:cNvSpPr>
              <a:spLocks noChangeShapeType="1"/>
            </p:cNvSpPr>
            <p:nvPr/>
          </p:nvSpPr>
          <p:spPr bwMode="auto">
            <a:xfrm>
              <a:off x="4080" y="1344"/>
              <a:ext cx="0" cy="480"/>
            </a:xfrm>
            <a:prstGeom prst="line">
              <a:avLst/>
            </a:prstGeom>
            <a:noFill/>
            <a:ln w="19050">
              <a:solidFill>
                <a:schemeClr val="tx1"/>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en-US"/>
            </a:p>
          </p:txBody>
        </p:sp>
        <p:sp>
          <p:nvSpPr>
            <p:cNvPr id="28692" name="Line 18"/>
            <p:cNvSpPr>
              <a:spLocks noChangeShapeType="1"/>
            </p:cNvSpPr>
            <p:nvPr/>
          </p:nvSpPr>
          <p:spPr bwMode="auto">
            <a:xfrm>
              <a:off x="4080" y="1824"/>
              <a:ext cx="0" cy="384"/>
            </a:xfrm>
            <a:prstGeom prst="line">
              <a:avLst/>
            </a:prstGeom>
            <a:noFill/>
            <a:ln w="19050">
              <a:solidFill>
                <a:schemeClr val="tx1"/>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en-US"/>
            </a:p>
          </p:txBody>
        </p:sp>
        <p:sp>
          <p:nvSpPr>
            <p:cNvPr id="28693" name="Line 19"/>
            <p:cNvSpPr>
              <a:spLocks noChangeShapeType="1"/>
            </p:cNvSpPr>
            <p:nvPr/>
          </p:nvSpPr>
          <p:spPr bwMode="auto">
            <a:xfrm>
              <a:off x="1344" y="1824"/>
              <a:ext cx="0" cy="2256"/>
            </a:xfrm>
            <a:prstGeom prst="line">
              <a:avLst/>
            </a:prstGeom>
            <a:noFill/>
            <a:ln w="19050">
              <a:solidFill>
                <a:schemeClr val="tx1"/>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en-US"/>
            </a:p>
          </p:txBody>
        </p:sp>
        <p:sp>
          <p:nvSpPr>
            <p:cNvPr id="28694" name="Line 20"/>
            <p:cNvSpPr>
              <a:spLocks noChangeShapeType="1"/>
            </p:cNvSpPr>
            <p:nvPr/>
          </p:nvSpPr>
          <p:spPr bwMode="auto">
            <a:xfrm>
              <a:off x="4656" y="1344"/>
              <a:ext cx="0" cy="864"/>
            </a:xfrm>
            <a:prstGeom prst="line">
              <a:avLst/>
            </a:prstGeom>
            <a:noFill/>
            <a:ln w="19050">
              <a:solidFill>
                <a:schemeClr val="tx1"/>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en-US"/>
            </a:p>
          </p:txBody>
        </p:sp>
        <p:sp>
          <p:nvSpPr>
            <p:cNvPr id="28695" name="Line 21"/>
            <p:cNvSpPr>
              <a:spLocks noChangeShapeType="1"/>
            </p:cNvSpPr>
            <p:nvPr/>
          </p:nvSpPr>
          <p:spPr bwMode="auto">
            <a:xfrm>
              <a:off x="720" y="960"/>
              <a:ext cx="0" cy="3120"/>
            </a:xfrm>
            <a:prstGeom prst="line">
              <a:avLst/>
            </a:prstGeom>
            <a:noFill/>
            <a:ln w="19050">
              <a:solidFill>
                <a:schemeClr val="tx1"/>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en-US"/>
            </a:p>
          </p:txBody>
        </p:sp>
        <p:sp>
          <p:nvSpPr>
            <p:cNvPr id="28696" name="Line 22"/>
            <p:cNvSpPr>
              <a:spLocks noChangeShapeType="1"/>
            </p:cNvSpPr>
            <p:nvPr/>
          </p:nvSpPr>
          <p:spPr bwMode="auto">
            <a:xfrm>
              <a:off x="5088" y="1344"/>
              <a:ext cx="0" cy="2736"/>
            </a:xfrm>
            <a:prstGeom prst="line">
              <a:avLst/>
            </a:prstGeom>
            <a:noFill/>
            <a:ln w="19050">
              <a:solidFill>
                <a:schemeClr val="tx1"/>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en-US"/>
            </a:p>
          </p:txBody>
        </p:sp>
        <p:sp>
          <p:nvSpPr>
            <p:cNvPr id="28697" name="Text Box 23"/>
            <p:cNvSpPr txBox="1">
              <a:spLocks noChangeArrowheads="1"/>
            </p:cNvSpPr>
            <p:nvPr/>
          </p:nvSpPr>
          <p:spPr bwMode="auto">
            <a:xfrm>
              <a:off x="2265" y="2863"/>
              <a:ext cx="136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b="0"/>
                <a:t>Aggregate Solids</a:t>
              </a:r>
            </a:p>
          </p:txBody>
        </p:sp>
        <p:sp>
          <p:nvSpPr>
            <p:cNvPr id="28698" name="Text Box 24"/>
            <p:cNvSpPr txBox="1">
              <a:spLocks noChangeArrowheads="1"/>
            </p:cNvSpPr>
            <p:nvPr/>
          </p:nvSpPr>
          <p:spPr bwMode="auto">
            <a:xfrm>
              <a:off x="2175" y="1881"/>
              <a:ext cx="148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b="0"/>
                <a:t>Absorbed Asphalt</a:t>
              </a:r>
            </a:p>
          </p:txBody>
        </p:sp>
        <p:sp>
          <p:nvSpPr>
            <p:cNvPr id="28699" name="Text Box 25"/>
            <p:cNvSpPr txBox="1">
              <a:spLocks noChangeArrowheads="1"/>
            </p:cNvSpPr>
            <p:nvPr/>
          </p:nvSpPr>
          <p:spPr bwMode="auto">
            <a:xfrm>
              <a:off x="2096" y="1471"/>
              <a:ext cx="170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b="0"/>
                <a:t>Effective(free) Asphalt</a:t>
              </a:r>
            </a:p>
          </p:txBody>
        </p:sp>
        <p:sp>
          <p:nvSpPr>
            <p:cNvPr id="28700" name="Text Box 26"/>
            <p:cNvSpPr txBox="1">
              <a:spLocks noChangeArrowheads="1"/>
            </p:cNvSpPr>
            <p:nvPr/>
          </p:nvSpPr>
          <p:spPr bwMode="auto">
            <a:xfrm>
              <a:off x="2208" y="1008"/>
              <a:ext cx="135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b="0"/>
                <a:t>Air Voids</a:t>
              </a:r>
            </a:p>
          </p:txBody>
        </p:sp>
        <p:sp>
          <p:nvSpPr>
            <p:cNvPr id="28701" name="Text Box 27"/>
            <p:cNvSpPr txBox="1">
              <a:spLocks noChangeArrowheads="1"/>
            </p:cNvSpPr>
            <p:nvPr/>
          </p:nvSpPr>
          <p:spPr bwMode="auto">
            <a:xfrm>
              <a:off x="1392" y="1008"/>
              <a:ext cx="439"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b="0"/>
                <a:t>V</a:t>
              </a:r>
              <a:r>
                <a:rPr lang="en-US" altLang="en-US" b="0" baseline="-25000"/>
                <a:t>AV</a:t>
              </a:r>
            </a:p>
          </p:txBody>
        </p:sp>
        <p:sp>
          <p:nvSpPr>
            <p:cNvPr id="28702" name="Text Box 28"/>
            <p:cNvSpPr txBox="1">
              <a:spLocks noChangeArrowheads="1"/>
            </p:cNvSpPr>
            <p:nvPr/>
          </p:nvSpPr>
          <p:spPr bwMode="auto">
            <a:xfrm>
              <a:off x="1392" y="1478"/>
              <a:ext cx="439"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b="0"/>
                <a:t>V</a:t>
              </a:r>
              <a:r>
                <a:rPr lang="en-US" altLang="en-US" b="0" baseline="-25000"/>
                <a:t>EA</a:t>
              </a:r>
            </a:p>
          </p:txBody>
        </p:sp>
        <p:sp>
          <p:nvSpPr>
            <p:cNvPr id="28703" name="Text Box 29"/>
            <p:cNvSpPr txBox="1">
              <a:spLocks noChangeArrowheads="1"/>
            </p:cNvSpPr>
            <p:nvPr/>
          </p:nvSpPr>
          <p:spPr bwMode="auto">
            <a:xfrm>
              <a:off x="1392" y="2822"/>
              <a:ext cx="57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b="0"/>
                <a:t>V</a:t>
              </a:r>
              <a:r>
                <a:rPr lang="en-US" altLang="en-US" b="0" baseline="-25000"/>
                <a:t>AGG</a:t>
              </a:r>
            </a:p>
          </p:txBody>
        </p:sp>
        <p:sp>
          <p:nvSpPr>
            <p:cNvPr id="28704" name="Text Box 30"/>
            <p:cNvSpPr txBox="1">
              <a:spLocks noChangeArrowheads="1"/>
            </p:cNvSpPr>
            <p:nvPr/>
          </p:nvSpPr>
          <p:spPr bwMode="auto">
            <a:xfrm>
              <a:off x="761" y="2390"/>
              <a:ext cx="439"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b="0"/>
                <a:t>V</a:t>
              </a:r>
              <a:r>
                <a:rPr lang="en-US" altLang="en-US" b="0" baseline="-25000"/>
                <a:t>T</a:t>
              </a:r>
            </a:p>
          </p:txBody>
        </p:sp>
        <p:sp>
          <p:nvSpPr>
            <p:cNvPr id="28705" name="Text Box 31"/>
            <p:cNvSpPr txBox="1">
              <a:spLocks noChangeArrowheads="1"/>
            </p:cNvSpPr>
            <p:nvPr/>
          </p:nvSpPr>
          <p:spPr bwMode="auto">
            <a:xfrm>
              <a:off x="4128" y="2822"/>
              <a:ext cx="57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b="0"/>
                <a:t>M</a:t>
              </a:r>
              <a:r>
                <a:rPr lang="en-US" altLang="en-US" b="0" baseline="-25000"/>
                <a:t>AGG</a:t>
              </a:r>
            </a:p>
          </p:txBody>
        </p:sp>
        <p:sp>
          <p:nvSpPr>
            <p:cNvPr id="28706" name="Line 32"/>
            <p:cNvSpPr>
              <a:spLocks noChangeShapeType="1"/>
            </p:cNvSpPr>
            <p:nvPr/>
          </p:nvSpPr>
          <p:spPr bwMode="auto">
            <a:xfrm>
              <a:off x="4080" y="2208"/>
              <a:ext cx="0" cy="1872"/>
            </a:xfrm>
            <a:prstGeom prst="line">
              <a:avLst/>
            </a:prstGeom>
            <a:noFill/>
            <a:ln w="19050">
              <a:solidFill>
                <a:schemeClr val="tx1"/>
              </a:solidFill>
              <a:round/>
              <a:headEnd type="arrow" w="lg" len="med"/>
              <a:tailEnd type="arrow" w="lg" len="med"/>
            </a:ln>
            <a:extLst>
              <a:ext uri="{909E8E84-426E-40DD-AFC4-6F175D3DCCD1}">
                <a14:hiddenFill xmlns:a14="http://schemas.microsoft.com/office/drawing/2010/main">
                  <a:noFill/>
                </a14:hiddenFill>
              </a:ext>
            </a:extLst>
          </p:spPr>
          <p:txBody>
            <a:bodyPr/>
            <a:lstStyle/>
            <a:p>
              <a:endParaRPr lang="en-US"/>
            </a:p>
          </p:txBody>
        </p:sp>
        <p:sp>
          <p:nvSpPr>
            <p:cNvPr id="28707" name="Text Box 33"/>
            <p:cNvSpPr txBox="1">
              <a:spLocks noChangeArrowheads="1"/>
            </p:cNvSpPr>
            <p:nvPr/>
          </p:nvSpPr>
          <p:spPr bwMode="auto">
            <a:xfrm>
              <a:off x="4128" y="1872"/>
              <a:ext cx="576"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b="0"/>
                <a:t>M</a:t>
              </a:r>
              <a:r>
                <a:rPr lang="en-US" altLang="en-US" b="0" baseline="-25000"/>
                <a:t>AA</a:t>
              </a:r>
            </a:p>
          </p:txBody>
        </p:sp>
        <p:sp>
          <p:nvSpPr>
            <p:cNvPr id="28708" name="Text Box 34"/>
            <p:cNvSpPr txBox="1">
              <a:spLocks noChangeArrowheads="1"/>
            </p:cNvSpPr>
            <p:nvPr/>
          </p:nvSpPr>
          <p:spPr bwMode="auto">
            <a:xfrm>
              <a:off x="4128" y="1440"/>
              <a:ext cx="57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b="0"/>
                <a:t>M</a:t>
              </a:r>
              <a:r>
                <a:rPr lang="en-US" altLang="en-US" b="0" baseline="-25000"/>
                <a:t>EA</a:t>
              </a:r>
            </a:p>
          </p:txBody>
        </p:sp>
        <p:sp>
          <p:nvSpPr>
            <p:cNvPr id="28709" name="Text Box 35"/>
            <p:cNvSpPr txBox="1">
              <a:spLocks noChangeArrowheads="1"/>
            </p:cNvSpPr>
            <p:nvPr/>
          </p:nvSpPr>
          <p:spPr bwMode="auto">
            <a:xfrm>
              <a:off x="5129" y="2390"/>
              <a:ext cx="439"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b="0"/>
                <a:t>M</a:t>
              </a:r>
              <a:r>
                <a:rPr lang="en-US" altLang="en-US" b="0" baseline="-25000"/>
                <a:t>T</a:t>
              </a:r>
            </a:p>
          </p:txBody>
        </p:sp>
        <p:sp>
          <p:nvSpPr>
            <p:cNvPr id="28710" name="Text Box 36"/>
            <p:cNvSpPr txBox="1">
              <a:spLocks noChangeArrowheads="1"/>
            </p:cNvSpPr>
            <p:nvPr/>
          </p:nvSpPr>
          <p:spPr bwMode="auto">
            <a:xfrm>
              <a:off x="4656" y="1622"/>
              <a:ext cx="57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0"/>
                </a:spcBef>
                <a:buClrTx/>
                <a:buSzTx/>
                <a:buFontTx/>
                <a:buNone/>
              </a:pPr>
              <a:r>
                <a:rPr lang="en-US" altLang="en-US" b="0"/>
                <a:t>M</a:t>
              </a:r>
              <a:r>
                <a:rPr lang="en-US" altLang="en-US" b="0" baseline="-25000"/>
                <a:t>TA</a:t>
              </a:r>
            </a:p>
          </p:txBody>
        </p:sp>
      </p:grpSp>
      <p:sp>
        <p:nvSpPr>
          <p:cNvPr id="28676" name="Rectangle 37"/>
          <p:cNvSpPr>
            <a:spLocks noChangeArrowheads="1"/>
          </p:cNvSpPr>
          <p:nvPr/>
        </p:nvSpPr>
        <p:spPr bwMode="auto">
          <a:xfrm>
            <a:off x="3276600" y="2438400"/>
            <a:ext cx="2743200" cy="1219200"/>
          </a:xfrm>
          <a:prstGeom prst="rect">
            <a:avLst/>
          </a:prstGeom>
          <a:noFill/>
          <a:ln w="50800" algn="ctr">
            <a:solidFill>
              <a:schemeClr val="tx1"/>
            </a:solidFill>
            <a:round/>
            <a:headEnd type="none" w="sm" len="sm"/>
            <a:tailEnd type="triangle" w="lg" len="me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2" name="Slide Number Placeholder 1"/>
          <p:cNvSpPr>
            <a:spLocks noGrp="1"/>
          </p:cNvSpPr>
          <p:nvPr>
            <p:ph type="sldNum" sz="quarter" idx="12"/>
          </p:nvPr>
        </p:nvSpPr>
        <p:spPr/>
        <p:txBody>
          <a:bodyPr/>
          <a:lstStyle/>
          <a:p>
            <a:fld id="{FC8B39A9-E7B6-4DEE-AAD7-246022FC5F3C}" type="slidenum">
              <a:rPr lang="en-US" altLang="en-US" smtClean="0"/>
              <a:pPr/>
              <a:t>39</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76200"/>
            <a:ext cx="7772400" cy="990600"/>
          </a:xfrm>
          <a:noFill/>
        </p:spPr>
        <p:txBody>
          <a:bodyPr/>
          <a:lstStyle/>
          <a:p>
            <a:r>
              <a:rPr lang="en-US" altLang="en-US" b="0" i="0"/>
              <a:t>Classification of Aggregates</a:t>
            </a:r>
          </a:p>
        </p:txBody>
      </p:sp>
      <p:sp>
        <p:nvSpPr>
          <p:cNvPr id="230403" name="Rectangle 3"/>
          <p:cNvSpPr>
            <a:spLocks noGrp="1" noChangeArrowheads="1"/>
          </p:cNvSpPr>
          <p:nvPr>
            <p:ph type="body" idx="1"/>
          </p:nvPr>
        </p:nvSpPr>
        <p:spPr>
          <a:xfrm>
            <a:off x="381000" y="914400"/>
            <a:ext cx="8534400" cy="5638800"/>
          </a:xfrm>
        </p:spPr>
        <p:txBody>
          <a:bodyPr/>
          <a:lstStyle/>
          <a:p>
            <a:pPr>
              <a:defRPr/>
            </a:pPr>
            <a:r>
              <a:rPr lang="en-US" b="0" dirty="0">
                <a:effectLst>
                  <a:outerShdw blurRad="38100" dist="38100" dir="2700000" algn="tl">
                    <a:srgbClr val="000000"/>
                  </a:outerShdw>
                </a:effectLst>
              </a:rPr>
              <a:t>Based on Origin (Natural &amp; Artificial)</a:t>
            </a:r>
          </a:p>
          <a:p>
            <a:pPr>
              <a:lnSpc>
                <a:spcPct val="110000"/>
              </a:lnSpc>
              <a:defRPr/>
            </a:pPr>
            <a:r>
              <a:rPr lang="en-US" b="0" dirty="0">
                <a:effectLst>
                  <a:outerShdw blurRad="38100" dist="38100" dir="2700000" algn="tl">
                    <a:srgbClr val="000000"/>
                  </a:outerShdw>
                </a:effectLst>
              </a:rPr>
              <a:t>Based on Density of Particles</a:t>
            </a:r>
          </a:p>
          <a:p>
            <a:pPr lvl="1">
              <a:lnSpc>
                <a:spcPct val="125000"/>
              </a:lnSpc>
              <a:defRPr/>
            </a:pPr>
            <a:r>
              <a:rPr lang="en-US" sz="2000" b="0" dirty="0">
                <a:effectLst>
                  <a:outerShdw blurRad="38100" dist="38100" dir="2700000" algn="tl">
                    <a:srgbClr val="000000"/>
                  </a:outerShdw>
                </a:effectLst>
              </a:rPr>
              <a:t>Normal Weight (SG 2.5-2.8); Light Weight (SG 1.5-2.0)</a:t>
            </a:r>
          </a:p>
          <a:p>
            <a:pPr>
              <a:lnSpc>
                <a:spcPct val="110000"/>
              </a:lnSpc>
              <a:defRPr/>
            </a:pPr>
            <a:r>
              <a:rPr lang="en-US" b="0" dirty="0">
                <a:effectLst>
                  <a:outerShdw blurRad="38100" dist="38100" dir="2700000" algn="tl">
                    <a:srgbClr val="000000"/>
                  </a:outerShdw>
                </a:effectLst>
              </a:rPr>
              <a:t>Based on Method of Processing </a:t>
            </a:r>
          </a:p>
          <a:p>
            <a:pPr>
              <a:lnSpc>
                <a:spcPct val="110000"/>
              </a:lnSpc>
              <a:defRPr/>
            </a:pPr>
            <a:endParaRPr lang="en-US" b="0" dirty="0">
              <a:effectLst>
                <a:outerShdw blurRad="38100" dist="38100" dir="2700000" algn="tl">
                  <a:srgbClr val="000000"/>
                </a:outerShdw>
              </a:effectLst>
            </a:endParaRPr>
          </a:p>
          <a:p>
            <a:pPr>
              <a:lnSpc>
                <a:spcPct val="110000"/>
              </a:lnSpc>
              <a:defRPr/>
            </a:pPr>
            <a:endParaRPr lang="en-US" b="0" dirty="0">
              <a:effectLst>
                <a:outerShdw blurRad="38100" dist="38100" dir="2700000" algn="tl">
                  <a:srgbClr val="000000"/>
                </a:outerShdw>
              </a:effectLst>
            </a:endParaRPr>
          </a:p>
          <a:p>
            <a:pPr>
              <a:lnSpc>
                <a:spcPct val="110000"/>
              </a:lnSpc>
              <a:defRPr/>
            </a:pPr>
            <a:endParaRPr lang="en-US" b="0" dirty="0">
              <a:effectLst>
                <a:outerShdw blurRad="38100" dist="38100" dir="2700000" algn="tl">
                  <a:srgbClr val="000000"/>
                </a:outerShdw>
              </a:effectLst>
            </a:endParaRPr>
          </a:p>
          <a:p>
            <a:pPr>
              <a:lnSpc>
                <a:spcPct val="110000"/>
              </a:lnSpc>
              <a:defRPr/>
            </a:pPr>
            <a:r>
              <a:rPr lang="en-US" b="0" dirty="0">
                <a:effectLst>
                  <a:outerShdw blurRad="38100" dist="38100" dir="2700000" algn="tl">
                    <a:srgbClr val="000000"/>
                  </a:outerShdw>
                </a:effectLst>
              </a:rPr>
              <a:t>Based on Affinity to Water</a:t>
            </a:r>
          </a:p>
          <a:p>
            <a:pPr lvl="1">
              <a:lnSpc>
                <a:spcPct val="125000"/>
              </a:lnSpc>
              <a:spcBef>
                <a:spcPct val="25000"/>
              </a:spcBef>
              <a:defRPr/>
            </a:pPr>
            <a:r>
              <a:rPr lang="en-US" sz="2000" b="0" dirty="0">
                <a:effectLst>
                  <a:outerShdw blurRad="38100" dist="38100" dir="2700000" algn="tl">
                    <a:srgbClr val="000000"/>
                  </a:outerShdw>
                </a:effectLst>
              </a:rPr>
              <a:t>Hydrophilic (siliceous); Hydrophobic (Carbonaceous)</a:t>
            </a:r>
          </a:p>
          <a:p>
            <a:pPr>
              <a:lnSpc>
                <a:spcPct val="110000"/>
              </a:lnSpc>
              <a:defRPr/>
            </a:pPr>
            <a:r>
              <a:rPr lang="en-US" b="0" dirty="0">
                <a:effectLst>
                  <a:outerShdw blurRad="38100" dist="38100" dir="2700000" algn="tl">
                    <a:srgbClr val="000000"/>
                  </a:outerShdw>
                </a:effectLst>
              </a:rPr>
              <a:t>Based on Particle Size</a:t>
            </a:r>
          </a:p>
          <a:p>
            <a:pPr lvl="1">
              <a:lnSpc>
                <a:spcPct val="125000"/>
              </a:lnSpc>
              <a:defRPr/>
            </a:pPr>
            <a:r>
              <a:rPr lang="en-US" sz="2000" b="0" dirty="0">
                <a:effectLst>
                  <a:outerShdw blurRad="38100" dist="38100" dir="2700000" algn="tl">
                    <a:srgbClr val="000000"/>
                  </a:outerShdw>
                </a:effectLst>
              </a:rPr>
              <a:t>Coarse Aggregate (Larger than #4 sieve)</a:t>
            </a:r>
          </a:p>
          <a:p>
            <a:pPr lvl="1">
              <a:spcBef>
                <a:spcPct val="10000"/>
              </a:spcBef>
              <a:defRPr/>
            </a:pPr>
            <a:r>
              <a:rPr lang="en-US" sz="2000" b="0" dirty="0">
                <a:effectLst>
                  <a:outerShdw blurRad="38100" dist="38100" dir="2700000" algn="tl">
                    <a:srgbClr val="000000"/>
                  </a:outerShdw>
                </a:effectLst>
              </a:rPr>
              <a:t>Fine Aggregate: #4(4.75mm) to #200 sieves (75 </a:t>
            </a:r>
            <a:r>
              <a:rPr lang="en-US" sz="2000" b="0" dirty="0">
                <a:effectLst>
                  <a:outerShdw blurRad="38100" dist="38100" dir="2700000" algn="tl">
                    <a:srgbClr val="000000"/>
                  </a:outerShdw>
                </a:effectLst>
                <a:sym typeface="Symbol" pitchFamily="18" charset="2"/>
              </a:rPr>
              <a:t></a:t>
            </a:r>
            <a:r>
              <a:rPr lang="en-US" sz="2000" b="0" dirty="0">
                <a:effectLst>
                  <a:outerShdw blurRad="38100" dist="38100" dir="2700000" algn="tl">
                    <a:srgbClr val="000000"/>
                  </a:outerShdw>
                </a:effectLst>
              </a:rPr>
              <a:t>m)</a:t>
            </a:r>
          </a:p>
          <a:p>
            <a:pPr lvl="1">
              <a:spcBef>
                <a:spcPct val="10000"/>
              </a:spcBef>
              <a:defRPr/>
            </a:pPr>
            <a:r>
              <a:rPr lang="en-US" sz="2000" b="0" dirty="0">
                <a:effectLst>
                  <a:outerShdw blurRad="38100" dist="38100" dir="2700000" algn="tl">
                    <a:srgbClr val="000000"/>
                  </a:outerShdw>
                </a:effectLst>
              </a:rPr>
              <a:t>Mineral filler (finer than #200 sieve)</a:t>
            </a:r>
          </a:p>
          <a:p>
            <a:pPr>
              <a:defRPr/>
            </a:pPr>
            <a:endParaRPr lang="en-US" sz="2000" b="0" dirty="0">
              <a:effectLst>
                <a:outerShdw blurRad="38100" dist="38100" dir="2700000" algn="tl">
                  <a:srgbClr val="000000"/>
                </a:outerShdw>
              </a:effectLst>
            </a:endParaRPr>
          </a:p>
        </p:txBody>
      </p:sp>
      <p:pic>
        <p:nvPicPr>
          <p:cNvPr id="4" name="Picture 4"/>
          <p:cNvPicPr>
            <a:picLocks noChangeArrowheads="1"/>
          </p:cNvPicPr>
          <p:nvPr/>
        </p:nvPicPr>
        <p:blipFill>
          <a:blip r:embed="rId2" cstate="print">
            <a:extLst>
              <a:ext uri="{28A0092B-C50C-407E-A947-70E740481C1C}">
                <a14:useLocalDpi xmlns:a14="http://schemas.microsoft.com/office/drawing/2010/main" val="0"/>
              </a:ext>
            </a:extLst>
          </a:blip>
          <a:srcRect t="14125" r="58592" b="15540"/>
          <a:stretch>
            <a:fillRect/>
          </a:stretch>
        </p:blipFill>
        <p:spPr bwMode="auto">
          <a:xfrm>
            <a:off x="1066800" y="2767013"/>
            <a:ext cx="977900" cy="1366837"/>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rrowheads="1"/>
          </p:cNvPicPr>
          <p:nvPr/>
        </p:nvPicPr>
        <p:blipFill>
          <a:blip r:embed="rId2" cstate="print">
            <a:extLst>
              <a:ext uri="{28A0092B-C50C-407E-A947-70E740481C1C}">
                <a14:useLocalDpi xmlns:a14="http://schemas.microsoft.com/office/drawing/2010/main" val="0"/>
              </a:ext>
            </a:extLst>
          </a:blip>
          <a:srcRect l="55602" t="18192" b="15253"/>
          <a:stretch>
            <a:fillRect/>
          </a:stretch>
        </p:blipFill>
        <p:spPr bwMode="auto">
          <a:xfrm>
            <a:off x="4191000" y="2809875"/>
            <a:ext cx="1049338" cy="129381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33600" y="3516313"/>
            <a:ext cx="1425575" cy="400050"/>
          </a:xfrm>
          <a:prstGeom prst="rect">
            <a:avLst/>
          </a:prstGeom>
          <a:noFill/>
        </p:spPr>
        <p:txBody>
          <a:bodyPr wrap="none">
            <a:spAutoFit/>
          </a:bodyPr>
          <a:lstStyle/>
          <a:p>
            <a:pPr>
              <a:defRPr/>
            </a:pPr>
            <a:r>
              <a:rPr lang="en-US" sz="2000" b="0" u="sng" dirty="0">
                <a:effectLst>
                  <a:outerShdw blurRad="38100" dist="38100" dir="2700000" algn="tl">
                    <a:srgbClr val="000000">
                      <a:alpha val="43137"/>
                    </a:srgbClr>
                  </a:outerShdw>
                </a:effectLst>
                <a:latin typeface="Arial" charset="0"/>
              </a:rPr>
              <a:t>Uncrushed</a:t>
            </a:r>
          </a:p>
        </p:txBody>
      </p:sp>
      <p:sp>
        <p:nvSpPr>
          <p:cNvPr id="7" name="TextBox 6"/>
          <p:cNvSpPr txBox="1"/>
          <p:nvPr/>
        </p:nvSpPr>
        <p:spPr>
          <a:xfrm>
            <a:off x="5334000" y="2895600"/>
            <a:ext cx="1154113" cy="400050"/>
          </a:xfrm>
          <a:prstGeom prst="rect">
            <a:avLst/>
          </a:prstGeom>
          <a:noFill/>
        </p:spPr>
        <p:txBody>
          <a:bodyPr wrap="none">
            <a:spAutoFit/>
          </a:bodyPr>
          <a:lstStyle/>
          <a:p>
            <a:pPr>
              <a:defRPr/>
            </a:pPr>
            <a:r>
              <a:rPr lang="en-US" sz="2000" b="0" u="sng" dirty="0">
                <a:effectLst>
                  <a:outerShdw blurRad="38100" dist="38100" dir="2700000" algn="tl">
                    <a:srgbClr val="000000">
                      <a:alpha val="43137"/>
                    </a:srgbClr>
                  </a:outerShdw>
                </a:effectLst>
                <a:latin typeface="Arial" charset="0"/>
              </a:rPr>
              <a:t>Crushed</a:t>
            </a:r>
          </a:p>
        </p:txBody>
      </p:sp>
      <p:sp>
        <p:nvSpPr>
          <p:cNvPr id="3" name="Slide Number Placeholder 2"/>
          <p:cNvSpPr>
            <a:spLocks noGrp="1"/>
          </p:cNvSpPr>
          <p:nvPr>
            <p:ph type="sldNum" sz="quarter" idx="12"/>
          </p:nvPr>
        </p:nvSpPr>
        <p:spPr/>
        <p:txBody>
          <a:bodyPr/>
          <a:lstStyle/>
          <a:p>
            <a:fld id="{FE900927-6D50-4329-B6F8-AF8E54BE352F}" type="slidenum">
              <a:rPr lang="en-US" altLang="en-US" smtClean="0"/>
              <a:pPr/>
              <a:t>4</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52400" y="228600"/>
            <a:ext cx="8763000" cy="1143000"/>
          </a:xfrm>
        </p:spPr>
        <p:txBody>
          <a:bodyPr/>
          <a:lstStyle/>
          <a:p>
            <a:r>
              <a:rPr lang="en-US" altLang="en-US" b="0" i="0"/>
              <a:t>Asphalt Concrete Volumetrics: Formulas</a:t>
            </a:r>
          </a:p>
        </p:txBody>
      </p:sp>
      <p:sp>
        <p:nvSpPr>
          <p:cNvPr id="29699" name="Content Placeholder 38"/>
          <p:cNvSpPr>
            <a:spLocks noGrp="1"/>
          </p:cNvSpPr>
          <p:nvPr>
            <p:ph idx="1"/>
          </p:nvPr>
        </p:nvSpPr>
        <p:spPr>
          <a:xfrm>
            <a:off x="228600" y="1447800"/>
            <a:ext cx="8610600" cy="5257800"/>
          </a:xfrm>
        </p:spPr>
        <p:txBody>
          <a:bodyPr/>
          <a:lstStyle/>
          <a:p>
            <a:pPr>
              <a:spcBef>
                <a:spcPts val="1200"/>
              </a:spcBef>
            </a:pPr>
            <a:r>
              <a:rPr lang="en-US" altLang="en-US" sz="1800" b="0"/>
              <a:t>V</a:t>
            </a:r>
            <a:r>
              <a:rPr lang="en-US" altLang="en-US" sz="1800" b="0" baseline="-25000"/>
              <a:t>T</a:t>
            </a:r>
            <a:r>
              <a:rPr lang="en-US" altLang="en-US" sz="1800" b="0"/>
              <a:t> = V</a:t>
            </a:r>
            <a:r>
              <a:rPr lang="en-US" altLang="en-US" sz="1800" b="0" baseline="-25000"/>
              <a:t>AGG</a:t>
            </a:r>
            <a:r>
              <a:rPr lang="en-US" altLang="en-US" sz="1800" b="0"/>
              <a:t> + V</a:t>
            </a:r>
            <a:r>
              <a:rPr lang="en-US" altLang="en-US" sz="1800" b="0" baseline="-25000"/>
              <a:t>EA</a:t>
            </a:r>
            <a:r>
              <a:rPr lang="en-US" altLang="en-US" sz="1800" b="0"/>
              <a:t> + V</a:t>
            </a:r>
            <a:r>
              <a:rPr lang="en-US" altLang="en-US" sz="1800" b="0" baseline="-25000"/>
              <a:t>AV;		</a:t>
            </a:r>
            <a:r>
              <a:rPr lang="en-US" altLang="en-US" sz="1800" b="0"/>
              <a:t>M</a:t>
            </a:r>
            <a:r>
              <a:rPr lang="en-US" altLang="en-US" sz="1800" b="0" baseline="-25000"/>
              <a:t>T</a:t>
            </a:r>
            <a:r>
              <a:rPr lang="en-US" altLang="en-US" sz="1800" b="0"/>
              <a:t> = M</a:t>
            </a:r>
            <a:r>
              <a:rPr lang="en-US" altLang="en-US" sz="1800" b="0" baseline="-25000"/>
              <a:t>AGG</a:t>
            </a:r>
            <a:r>
              <a:rPr lang="en-US" altLang="en-US" sz="1800" b="0"/>
              <a:t> + M</a:t>
            </a:r>
            <a:r>
              <a:rPr lang="en-US" altLang="en-US" sz="1800" b="0" baseline="-25000"/>
              <a:t>TA</a:t>
            </a:r>
            <a:r>
              <a:rPr lang="en-US" altLang="en-US" sz="1800" b="0"/>
              <a:t> = M</a:t>
            </a:r>
            <a:r>
              <a:rPr lang="en-US" altLang="en-US" sz="1800" b="0" baseline="-25000"/>
              <a:t>AGG</a:t>
            </a:r>
            <a:r>
              <a:rPr lang="en-US" altLang="en-US" sz="1800" b="0"/>
              <a:t> + M</a:t>
            </a:r>
            <a:r>
              <a:rPr lang="en-US" altLang="en-US" sz="1800" b="0" baseline="-25000"/>
              <a:t>EA</a:t>
            </a:r>
            <a:r>
              <a:rPr lang="en-US" altLang="en-US" sz="1800" b="0"/>
              <a:t> + M</a:t>
            </a:r>
            <a:r>
              <a:rPr lang="en-US" altLang="en-US" sz="1800" b="0" baseline="-25000"/>
              <a:t>AA</a:t>
            </a:r>
            <a:endParaRPr lang="en-US" altLang="en-US" sz="1800" b="0"/>
          </a:p>
          <a:p>
            <a:pPr>
              <a:spcBef>
                <a:spcPts val="1200"/>
              </a:spcBef>
            </a:pPr>
            <a:r>
              <a:rPr lang="en-US" altLang="en-US" sz="1800" b="0"/>
              <a:t>Specific Gravity of Aggregate = G</a:t>
            </a:r>
            <a:r>
              <a:rPr lang="en-US" altLang="en-US" sz="1800" b="0" baseline="-25000"/>
              <a:t>S</a:t>
            </a:r>
            <a:r>
              <a:rPr lang="en-US" altLang="en-US" sz="1800" b="0"/>
              <a:t>;	Density of water = </a:t>
            </a:r>
            <a:r>
              <a:rPr lang="en-US" altLang="en-US" sz="1800" b="0">
                <a:sym typeface="Symbol" panose="05050102010706020507" pitchFamily="18" charset="2"/>
              </a:rPr>
              <a:t></a:t>
            </a:r>
            <a:r>
              <a:rPr lang="en-US" altLang="en-US" sz="1800" b="0" baseline="-25000"/>
              <a:t>W</a:t>
            </a:r>
            <a:r>
              <a:rPr lang="en-US" altLang="en-US" sz="1800" b="0"/>
              <a:t> = 1000 kg/m</a:t>
            </a:r>
            <a:r>
              <a:rPr lang="en-US" altLang="en-US" sz="1800" b="0" baseline="30000"/>
              <a:t>3</a:t>
            </a:r>
            <a:endParaRPr lang="en-US" altLang="en-US" sz="1800" b="0"/>
          </a:p>
          <a:p>
            <a:pPr>
              <a:spcBef>
                <a:spcPts val="1200"/>
              </a:spcBef>
            </a:pPr>
            <a:r>
              <a:rPr lang="en-US" altLang="en-US" sz="1800" b="0"/>
              <a:t>Bulk Density of Compacted Mix </a:t>
            </a:r>
            <a:r>
              <a:rPr lang="en-US" altLang="en-US" sz="1800" b="0">
                <a:sym typeface="Symbol" panose="05050102010706020507" pitchFamily="18" charset="2"/>
              </a:rPr>
              <a:t></a:t>
            </a:r>
            <a:r>
              <a:rPr lang="en-US" altLang="en-US" sz="1800" b="0" baseline="-25000"/>
              <a:t>MB</a:t>
            </a:r>
            <a:r>
              <a:rPr lang="en-US" altLang="en-US" sz="1800" b="0"/>
              <a:t> = M</a:t>
            </a:r>
            <a:r>
              <a:rPr lang="en-US" altLang="en-US" sz="1800" b="0" baseline="-25000"/>
              <a:t>T</a:t>
            </a:r>
            <a:r>
              <a:rPr lang="en-US" altLang="en-US" sz="1800" b="0"/>
              <a:t> / V</a:t>
            </a:r>
            <a:r>
              <a:rPr lang="en-US" altLang="en-US" sz="1800" b="0" baseline="-25000"/>
              <a:t>T</a:t>
            </a:r>
            <a:endParaRPr lang="en-US" altLang="en-US" sz="1800" b="0"/>
          </a:p>
          <a:p>
            <a:pPr>
              <a:spcBef>
                <a:spcPts val="1200"/>
              </a:spcBef>
            </a:pPr>
            <a:r>
              <a:rPr lang="en-US" altLang="en-US" sz="1800" b="0"/>
              <a:t>Theoretical Maximum (Rice) Density </a:t>
            </a:r>
            <a:r>
              <a:rPr lang="en-US" altLang="en-US" sz="1800" b="0">
                <a:sym typeface="Symbol" panose="05050102010706020507" pitchFamily="18" charset="2"/>
              </a:rPr>
              <a:t></a:t>
            </a:r>
            <a:r>
              <a:rPr lang="en-US" altLang="en-US" sz="1800" b="0" baseline="-25000"/>
              <a:t>MM</a:t>
            </a:r>
            <a:r>
              <a:rPr lang="en-US" altLang="en-US" sz="1800" b="0"/>
              <a:t> = M</a:t>
            </a:r>
            <a:r>
              <a:rPr lang="en-US" altLang="en-US" sz="1800" b="0" baseline="-25000"/>
              <a:t>T</a:t>
            </a:r>
            <a:r>
              <a:rPr lang="en-US" altLang="en-US" sz="1800" b="0"/>
              <a:t> / (V</a:t>
            </a:r>
            <a:r>
              <a:rPr lang="en-US" altLang="en-US" sz="1800" b="0" baseline="-25000"/>
              <a:t>AGG</a:t>
            </a:r>
            <a:r>
              <a:rPr lang="en-US" altLang="en-US" sz="1800" b="0"/>
              <a:t>+V</a:t>
            </a:r>
            <a:r>
              <a:rPr lang="en-US" altLang="en-US" sz="1800" b="0" baseline="-25000"/>
              <a:t>EA</a:t>
            </a:r>
            <a:r>
              <a:rPr lang="en-US" altLang="en-US" sz="1800" b="0"/>
              <a:t>)</a:t>
            </a:r>
          </a:p>
          <a:p>
            <a:pPr>
              <a:spcBef>
                <a:spcPts val="1200"/>
              </a:spcBef>
            </a:pPr>
            <a:r>
              <a:rPr lang="en-US" altLang="en-US" sz="1800" b="0"/>
              <a:t>Bulk Specific Gravity of Compacted Mix G</a:t>
            </a:r>
            <a:r>
              <a:rPr lang="en-US" altLang="en-US" sz="1800" b="0" baseline="-25000"/>
              <a:t>MB</a:t>
            </a:r>
            <a:r>
              <a:rPr lang="en-US" altLang="en-US" sz="1800" b="0"/>
              <a:t> = </a:t>
            </a:r>
            <a:r>
              <a:rPr lang="en-US" altLang="en-US" sz="1800" b="0">
                <a:sym typeface="Symbol" panose="05050102010706020507" pitchFamily="18" charset="2"/>
              </a:rPr>
              <a:t></a:t>
            </a:r>
            <a:r>
              <a:rPr lang="en-US" altLang="en-US" sz="1800" b="0" baseline="-25000"/>
              <a:t>MB</a:t>
            </a:r>
            <a:r>
              <a:rPr lang="en-US" altLang="en-US" sz="1800" b="0"/>
              <a:t> / </a:t>
            </a:r>
            <a:r>
              <a:rPr lang="en-US" altLang="en-US" sz="1800" b="0">
                <a:sym typeface="Symbol" panose="05050102010706020507" pitchFamily="18" charset="2"/>
              </a:rPr>
              <a:t></a:t>
            </a:r>
            <a:r>
              <a:rPr lang="en-US" altLang="en-US" sz="1800" b="0" baseline="-25000"/>
              <a:t>W</a:t>
            </a:r>
            <a:endParaRPr lang="en-US" altLang="en-US" sz="1800" b="0"/>
          </a:p>
          <a:p>
            <a:pPr>
              <a:spcBef>
                <a:spcPts val="1200"/>
              </a:spcBef>
            </a:pPr>
            <a:r>
              <a:rPr lang="en-US" altLang="en-US" sz="1800" b="0"/>
              <a:t>Theoretical Maximum (Rice) Specific Gravity of the Mix G</a:t>
            </a:r>
            <a:r>
              <a:rPr lang="en-US" altLang="en-US" sz="1800" b="0" baseline="-25000"/>
              <a:t>MM</a:t>
            </a:r>
            <a:r>
              <a:rPr lang="en-US" altLang="en-US" sz="1800" b="0"/>
              <a:t> = </a:t>
            </a:r>
            <a:r>
              <a:rPr lang="en-US" altLang="en-US" sz="1800" b="0">
                <a:sym typeface="Symbol" panose="05050102010706020507" pitchFamily="18" charset="2"/>
              </a:rPr>
              <a:t></a:t>
            </a:r>
            <a:r>
              <a:rPr lang="en-US" altLang="en-US" sz="1800" b="0" baseline="-25000"/>
              <a:t>MM</a:t>
            </a:r>
            <a:r>
              <a:rPr lang="en-US" altLang="en-US" sz="1800" b="0"/>
              <a:t> / </a:t>
            </a:r>
            <a:r>
              <a:rPr lang="en-US" altLang="en-US" sz="1800" b="0">
                <a:sym typeface="Symbol" panose="05050102010706020507" pitchFamily="18" charset="2"/>
              </a:rPr>
              <a:t></a:t>
            </a:r>
            <a:r>
              <a:rPr lang="en-US" altLang="en-US" sz="1800" b="0" baseline="-25000"/>
              <a:t>W</a:t>
            </a:r>
            <a:endParaRPr lang="en-US" altLang="en-US" sz="1800" b="0"/>
          </a:p>
          <a:p>
            <a:pPr>
              <a:spcBef>
                <a:spcPts val="1200"/>
              </a:spcBef>
            </a:pPr>
            <a:r>
              <a:rPr lang="en-US" altLang="en-US" sz="1800" b="0"/>
              <a:t>Total Asphalt Content in Mix = (M</a:t>
            </a:r>
            <a:r>
              <a:rPr lang="en-US" altLang="en-US" sz="1800" b="0" baseline="-25000"/>
              <a:t>TA</a:t>
            </a:r>
            <a:r>
              <a:rPr lang="en-US" altLang="en-US" sz="1800" b="0"/>
              <a:t>/M</a:t>
            </a:r>
            <a:r>
              <a:rPr lang="en-US" altLang="en-US" sz="1800" b="0" baseline="-25000"/>
              <a:t>T</a:t>
            </a:r>
            <a:r>
              <a:rPr lang="en-US" altLang="en-US" sz="1800" b="0"/>
              <a:t>) * 100</a:t>
            </a:r>
          </a:p>
          <a:p>
            <a:pPr>
              <a:spcBef>
                <a:spcPts val="1200"/>
              </a:spcBef>
            </a:pPr>
            <a:r>
              <a:rPr lang="en-US" altLang="en-US" sz="1800" b="0"/>
              <a:t>Bulk Volume of Aggregate = Mass of Aggregate/Density = M</a:t>
            </a:r>
            <a:r>
              <a:rPr lang="en-US" altLang="en-US" sz="1800" b="0" baseline="-25000"/>
              <a:t>AGG</a:t>
            </a:r>
            <a:r>
              <a:rPr lang="en-US" altLang="en-US" sz="1800" b="0"/>
              <a:t>/(G</a:t>
            </a:r>
            <a:r>
              <a:rPr lang="en-US" altLang="en-US" sz="1800" b="0" baseline="-25000"/>
              <a:t>S</a:t>
            </a:r>
            <a:r>
              <a:rPr lang="en-US" altLang="en-US" sz="1800" b="0"/>
              <a:t> * </a:t>
            </a:r>
            <a:r>
              <a:rPr lang="en-US" altLang="en-US" sz="1800" b="0">
                <a:sym typeface="Symbol" panose="05050102010706020507" pitchFamily="18" charset="2"/>
              </a:rPr>
              <a:t></a:t>
            </a:r>
            <a:r>
              <a:rPr lang="en-US" altLang="en-US" sz="1800" b="0" baseline="-25000"/>
              <a:t>W</a:t>
            </a:r>
            <a:r>
              <a:rPr lang="en-US" altLang="en-US" sz="1800" b="0"/>
              <a:t>)</a:t>
            </a:r>
          </a:p>
          <a:p>
            <a:pPr>
              <a:spcBef>
                <a:spcPts val="1200"/>
              </a:spcBef>
            </a:pPr>
            <a:r>
              <a:rPr lang="en-US" altLang="en-US" sz="1800" b="0"/>
              <a:t>Percent Air Voids (also known as Voids in Total Mix or VTM) = (V</a:t>
            </a:r>
            <a:r>
              <a:rPr lang="en-US" altLang="en-US" sz="1800" b="0" baseline="-25000"/>
              <a:t>AV</a:t>
            </a:r>
            <a:r>
              <a:rPr lang="en-US" altLang="en-US" sz="1800" b="0"/>
              <a:t>/V</a:t>
            </a:r>
            <a:r>
              <a:rPr lang="en-US" altLang="en-US" sz="1800" b="0" baseline="-25000"/>
              <a:t>T</a:t>
            </a:r>
            <a:r>
              <a:rPr lang="en-US" altLang="en-US" sz="1800" b="0"/>
              <a:t>) *100</a:t>
            </a:r>
          </a:p>
          <a:p>
            <a:pPr>
              <a:spcBef>
                <a:spcPts val="1200"/>
              </a:spcBef>
            </a:pPr>
            <a:r>
              <a:rPr lang="en-US" altLang="en-US" sz="1800" b="0"/>
              <a:t>%Voids in Mineral Aggregate (VMA) = (Vol. of voids in mix incl. asphalt/V</a:t>
            </a:r>
            <a:r>
              <a:rPr lang="en-US" altLang="en-US" sz="1800" b="0" baseline="-25000"/>
              <a:t>T</a:t>
            </a:r>
            <a:r>
              <a:rPr lang="en-US" altLang="en-US" sz="1800" b="0"/>
              <a:t>)*100</a:t>
            </a:r>
          </a:p>
          <a:p>
            <a:pPr>
              <a:spcBef>
                <a:spcPts val="1200"/>
              </a:spcBef>
              <a:buFont typeface="Monotype Sorts" pitchFamily="2" charset="2"/>
              <a:buNone/>
            </a:pPr>
            <a:r>
              <a:rPr lang="en-US" altLang="en-US" sz="1800" b="0"/>
              <a:t>		=  (V</a:t>
            </a:r>
            <a:r>
              <a:rPr lang="en-US" altLang="en-US" sz="1800" b="0" baseline="-25000"/>
              <a:t>AV</a:t>
            </a:r>
            <a:r>
              <a:rPr lang="en-US" altLang="en-US" sz="1800" b="0"/>
              <a:t>+V</a:t>
            </a:r>
            <a:r>
              <a:rPr lang="en-US" altLang="en-US" sz="1800" b="0" baseline="-25000"/>
              <a:t>EA</a:t>
            </a:r>
            <a:r>
              <a:rPr lang="en-US" altLang="en-US" sz="1800" b="0"/>
              <a:t>)/V</a:t>
            </a:r>
            <a:r>
              <a:rPr lang="en-US" altLang="en-US" sz="1800" b="0" baseline="-25000"/>
              <a:t>T</a:t>
            </a:r>
            <a:r>
              <a:rPr lang="en-US" altLang="en-US" sz="1800" b="0"/>
              <a:t> * 100</a:t>
            </a:r>
          </a:p>
          <a:p>
            <a:pPr>
              <a:spcBef>
                <a:spcPts val="1200"/>
              </a:spcBef>
            </a:pPr>
            <a:r>
              <a:rPr lang="en-US" altLang="en-US" sz="1800" b="0"/>
              <a:t>%Voids Filled with Asphalt (VFA) = V</a:t>
            </a:r>
            <a:r>
              <a:rPr lang="en-US" altLang="en-US" sz="1800" b="0" baseline="-25000"/>
              <a:t>EA</a:t>
            </a:r>
            <a:r>
              <a:rPr lang="en-US" altLang="en-US" sz="1800" b="0"/>
              <a:t>/(V</a:t>
            </a:r>
            <a:r>
              <a:rPr lang="en-US" altLang="en-US" sz="1800" b="0" baseline="-25000"/>
              <a:t>AV</a:t>
            </a:r>
            <a:r>
              <a:rPr lang="en-US" altLang="en-US" sz="1800" b="0"/>
              <a:t>+V</a:t>
            </a:r>
            <a:r>
              <a:rPr lang="en-US" altLang="en-US" sz="1800" b="0" baseline="-25000"/>
              <a:t>EA</a:t>
            </a:r>
            <a:r>
              <a:rPr lang="en-US" altLang="en-US" sz="1800" b="0"/>
              <a:t>) *100</a:t>
            </a:r>
          </a:p>
        </p:txBody>
      </p:sp>
      <p:sp>
        <p:nvSpPr>
          <p:cNvPr id="2" name="Slide Number Placeholder 1"/>
          <p:cNvSpPr>
            <a:spLocks noGrp="1"/>
          </p:cNvSpPr>
          <p:nvPr>
            <p:ph type="sldNum" sz="quarter" idx="12"/>
          </p:nvPr>
        </p:nvSpPr>
        <p:spPr/>
        <p:txBody>
          <a:bodyPr/>
          <a:lstStyle/>
          <a:p>
            <a:fld id="{FE900927-6D50-4329-B6F8-AF8E54BE352F}" type="slidenum">
              <a:rPr lang="en-US" altLang="en-US" smtClean="0"/>
              <a:pPr/>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b="0" i="0"/>
              <a:t>Schematic of a Hot Mix Asphalt Plant</a:t>
            </a:r>
          </a:p>
        </p:txBody>
      </p:sp>
      <p:pic>
        <p:nvPicPr>
          <p:cNvPr id="30723" name="Picture 3" descr="H:\Pavement\Bituminous\Ba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76400"/>
            <a:ext cx="6435725"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C8B39A9-E7B6-4DEE-AAD7-246022FC5F3C}" type="slidenum">
              <a:rPr lang="en-US" altLang="en-US" smtClean="0"/>
              <a:pPr/>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b="0" i="0"/>
              <a:t>Asphalt Concrete Mix Design</a:t>
            </a:r>
          </a:p>
        </p:txBody>
      </p:sp>
      <p:sp>
        <p:nvSpPr>
          <p:cNvPr id="31747" name="Rectangle 3"/>
          <p:cNvSpPr>
            <a:spLocks noGrp="1" noChangeArrowheads="1"/>
          </p:cNvSpPr>
          <p:nvPr>
            <p:ph type="body" idx="1"/>
          </p:nvPr>
        </p:nvSpPr>
        <p:spPr/>
        <p:txBody>
          <a:bodyPr/>
          <a:lstStyle/>
          <a:p>
            <a:r>
              <a:rPr lang="en-US" altLang="en-US" b="0"/>
              <a:t>Mix design to achieve maximum stability</a:t>
            </a:r>
          </a:p>
          <a:p>
            <a:pPr lvl="1"/>
            <a:r>
              <a:rPr lang="en-US" altLang="en-US" b="0"/>
              <a:t>Aggregate type &amp; gradation</a:t>
            </a:r>
          </a:p>
          <a:p>
            <a:pPr lvl="1"/>
            <a:r>
              <a:rPr lang="en-US" altLang="en-US" b="0"/>
              <a:t>Asphalt content (% by weight of total mix)</a:t>
            </a:r>
          </a:p>
          <a:p>
            <a:pPr lvl="1"/>
            <a:r>
              <a:rPr lang="en-US" altLang="en-US" b="0"/>
              <a:t>% Air voids</a:t>
            </a:r>
          </a:p>
          <a:p>
            <a:r>
              <a:rPr lang="en-US" altLang="en-US" b="0"/>
              <a:t>Mix design methods</a:t>
            </a:r>
          </a:p>
          <a:p>
            <a:pPr lvl="1"/>
            <a:r>
              <a:rPr lang="en-US" altLang="en-US" b="0"/>
              <a:t>Marshall Method</a:t>
            </a:r>
          </a:p>
          <a:p>
            <a:pPr lvl="1"/>
            <a:r>
              <a:rPr lang="en-US" altLang="en-US" b="0"/>
              <a:t>Hveem Method</a:t>
            </a:r>
          </a:p>
          <a:p>
            <a:pPr lvl="1"/>
            <a:r>
              <a:rPr lang="en-US" altLang="en-US" sz="3200" b="0">
                <a:solidFill>
                  <a:srgbClr val="99FFFF"/>
                </a:solidFill>
              </a:rPr>
              <a:t>Superpave Method</a:t>
            </a:r>
          </a:p>
        </p:txBody>
      </p:sp>
      <p:sp>
        <p:nvSpPr>
          <p:cNvPr id="2" name="Slide Number Placeholder 1"/>
          <p:cNvSpPr>
            <a:spLocks noGrp="1"/>
          </p:cNvSpPr>
          <p:nvPr>
            <p:ph type="sldNum" sz="quarter" idx="12"/>
          </p:nvPr>
        </p:nvSpPr>
        <p:spPr/>
        <p:txBody>
          <a:bodyPr/>
          <a:lstStyle/>
          <a:p>
            <a:fld id="{FE900927-6D50-4329-B6F8-AF8E54BE352F}" type="slidenum">
              <a:rPr lang="en-US" altLang="en-US" smtClean="0"/>
              <a:pPr/>
              <a:t>42</a:t>
            </a:fld>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b="0" i="0"/>
              <a:t>Marshall Mix Design Method </a:t>
            </a:r>
          </a:p>
        </p:txBody>
      </p:sp>
      <p:pic>
        <p:nvPicPr>
          <p:cNvPr id="32771" name="Picture 3" descr="H:\Pavement\Bituminous\marshal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828800"/>
            <a:ext cx="2551113"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5" descr="H:\Pavement\Bituminous\Marshall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200" y="1828800"/>
            <a:ext cx="4826000" cy="46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FC8B39A9-E7B6-4DEE-AAD7-246022FC5F3C}" type="slidenum">
              <a:rPr lang="en-US" altLang="en-US" smtClean="0"/>
              <a:pPr/>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28600" y="76200"/>
            <a:ext cx="8610600" cy="990600"/>
          </a:xfrm>
        </p:spPr>
        <p:txBody>
          <a:bodyPr/>
          <a:lstStyle/>
          <a:p>
            <a:r>
              <a:rPr lang="en-US" altLang="en-US" b="0" i="0"/>
              <a:t>SHRP (Superpave</a:t>
            </a:r>
            <a:r>
              <a:rPr lang="en-US" altLang="en-US" b="0" i="0" baseline="30000"/>
              <a:t>®</a:t>
            </a:r>
            <a:r>
              <a:rPr lang="en-US" altLang="en-US" b="0" i="0"/>
              <a:t>) Gyratory Compactor</a:t>
            </a:r>
          </a:p>
        </p:txBody>
      </p:sp>
      <p:pic>
        <p:nvPicPr>
          <p:cNvPr id="37891" name="Picture 3" descr="H:\Pavement\Bituminous\Shrp_Gyro.jpg"/>
          <p:cNvPicPr>
            <a:picLocks noChangeAspect="1" noChangeArrowheads="1"/>
          </p:cNvPicPr>
          <p:nvPr/>
        </p:nvPicPr>
        <p:blipFill>
          <a:blip r:embed="rId2"/>
          <a:srcRect/>
          <a:stretch>
            <a:fillRect/>
          </a:stretch>
        </p:blipFill>
        <p:spPr bwMode="auto">
          <a:xfrm>
            <a:off x="685800" y="1371600"/>
            <a:ext cx="1992313" cy="441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33796" name="Object 1"/>
          <p:cNvGraphicFramePr>
            <a:graphicFrameLocks noChangeAspect="1"/>
          </p:cNvGraphicFramePr>
          <p:nvPr/>
        </p:nvGraphicFramePr>
        <p:xfrm>
          <a:off x="3352800" y="1246188"/>
          <a:ext cx="3840163" cy="2312987"/>
        </p:xfrm>
        <a:graphic>
          <a:graphicData uri="http://schemas.openxmlformats.org/presentationml/2006/ole">
            <mc:AlternateContent xmlns:mc="http://schemas.openxmlformats.org/markup-compatibility/2006">
              <mc:Choice xmlns:v="urn:schemas-microsoft-com:vml" Requires="v">
                <p:oleObj name="Slide" r:id="rId3" imgW="3427375" imgH="2571091" progId="PowerPoint.Slide.8">
                  <p:embed/>
                </p:oleObj>
              </mc:Choice>
              <mc:Fallback>
                <p:oleObj name="Slide" r:id="rId3" imgW="3427375" imgH="2571091" progId="PowerPoint.Slide.8">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l="14230" t="26205" r="4810" b="8824"/>
                      <a:stretch>
                        <a:fillRect/>
                      </a:stretch>
                    </p:blipFill>
                    <p:spPr bwMode="auto">
                      <a:xfrm>
                        <a:off x="3352800" y="1246188"/>
                        <a:ext cx="3840163" cy="2312987"/>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7" name="Object 2"/>
          <p:cNvGraphicFramePr>
            <a:graphicFrameLocks noChangeAspect="1"/>
          </p:cNvGraphicFramePr>
          <p:nvPr/>
        </p:nvGraphicFramePr>
        <p:xfrm>
          <a:off x="4267200" y="3810000"/>
          <a:ext cx="3962400" cy="2801938"/>
        </p:xfrm>
        <a:graphic>
          <a:graphicData uri="http://schemas.openxmlformats.org/presentationml/2006/ole">
            <mc:AlternateContent xmlns:mc="http://schemas.openxmlformats.org/markup-compatibility/2006">
              <mc:Choice xmlns:v="urn:schemas-microsoft-com:vml" Requires="v">
                <p:oleObj r:id="rId5" imgW="4562475" imgH="3419475" progId="PowerPoint.Slide.8">
                  <p:embed/>
                </p:oleObj>
              </mc:Choice>
              <mc:Fallback>
                <p:oleObj r:id="rId5" imgW="4562475" imgH="3419475" progId="PowerPoint.Slide.8">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l="4810" t="19453" r="13405" b="3476"/>
                      <a:stretch>
                        <a:fillRect/>
                      </a:stretch>
                    </p:blipFill>
                    <p:spPr bwMode="auto">
                      <a:xfrm>
                        <a:off x="4267200" y="3810000"/>
                        <a:ext cx="3962400" cy="2801938"/>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C8B39A9-E7B6-4DEE-AAD7-246022FC5F3C}" type="slidenum">
              <a:rPr lang="en-US" altLang="en-US" smtClean="0"/>
              <a:pPr/>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52400" y="76200"/>
            <a:ext cx="8839200" cy="1371600"/>
          </a:xfrm>
        </p:spPr>
        <p:txBody>
          <a:bodyPr/>
          <a:lstStyle/>
          <a:p>
            <a:pPr>
              <a:defRPr/>
            </a:pPr>
            <a:r>
              <a:rPr lang="en-US" altLang="en-US" b="0" i="0" dirty="0" err="1">
                <a:effectLst>
                  <a:outerShdw blurRad="38100" dist="38100" dir="2700000" algn="tl">
                    <a:srgbClr val="000000">
                      <a:alpha val="43137"/>
                    </a:srgbClr>
                  </a:outerShdw>
                </a:effectLst>
              </a:rPr>
              <a:t>Superpave</a:t>
            </a:r>
            <a:r>
              <a:rPr lang="en-US" altLang="en-US" b="0" i="0" baseline="30000" dirty="0">
                <a:effectLst>
                  <a:outerShdw blurRad="38100" dist="38100" dir="2700000" algn="tl">
                    <a:srgbClr val="000000">
                      <a:alpha val="43137"/>
                    </a:srgbClr>
                  </a:outerShdw>
                </a:effectLst>
                <a:cs typeface="Times New Roman" pitchFamily="18" charset="0"/>
              </a:rPr>
              <a:t>®</a:t>
            </a:r>
            <a:r>
              <a:rPr lang="en-US" altLang="en-US" b="0" i="0" dirty="0">
                <a:effectLst>
                  <a:outerShdw blurRad="38100" dist="38100" dir="2700000" algn="tl">
                    <a:srgbClr val="000000">
                      <a:alpha val="43137"/>
                    </a:srgbClr>
                  </a:outerShdw>
                </a:effectLst>
              </a:rPr>
              <a:t> </a:t>
            </a:r>
            <a:br>
              <a:rPr lang="en-US" altLang="en-US" b="0" i="0" dirty="0">
                <a:effectLst>
                  <a:outerShdw blurRad="38100" dist="38100" dir="2700000" algn="tl">
                    <a:srgbClr val="000000">
                      <a:alpha val="43137"/>
                    </a:srgbClr>
                  </a:outerShdw>
                </a:effectLst>
              </a:rPr>
            </a:br>
            <a:r>
              <a:rPr lang="en-US" altLang="en-US" b="0" i="0" dirty="0">
                <a:effectLst>
                  <a:outerShdw blurRad="38100" dist="38100" dir="2700000" algn="tl">
                    <a:srgbClr val="000000">
                      <a:alpha val="43137"/>
                    </a:srgbClr>
                  </a:outerShdw>
                </a:effectLst>
              </a:rPr>
              <a:t>Asphalt Concrete Mix Design Criteria</a:t>
            </a:r>
          </a:p>
        </p:txBody>
      </p:sp>
      <p:sp>
        <p:nvSpPr>
          <p:cNvPr id="34819" name="Rectangle 3"/>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20" name="Rectangle 4"/>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21" name="Rectangle 5"/>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22" name="Rectangle 6"/>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23" name="Rectangle 7"/>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24" name="Rectangle 8"/>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25" name="Rectangle 9"/>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26" name="Rectangle 10"/>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27" name="Rectangle 11"/>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28" name="Rectangle 12"/>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29" name="Rectangle 14"/>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30" name="Rectangle 16"/>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31" name="Rectangle 18"/>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32" name="Rectangle 20"/>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33" name="Rectangle 22"/>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34" name="Rectangle 24"/>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35" name="Rectangle 26"/>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4836" name="Rectangle 28"/>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pic>
        <p:nvPicPr>
          <p:cNvPr id="2" name="Picture 1"/>
          <p:cNvPicPr>
            <a:picLocks noChangeAspect="1"/>
          </p:cNvPicPr>
          <p:nvPr/>
        </p:nvPicPr>
        <p:blipFill>
          <a:blip r:embed="rId2"/>
          <a:stretch>
            <a:fillRect/>
          </a:stretch>
        </p:blipFill>
        <p:spPr>
          <a:xfrm>
            <a:off x="0" y="1905000"/>
            <a:ext cx="9165908" cy="3894667"/>
          </a:xfrm>
          <a:prstGeom prst="rect">
            <a:avLst/>
          </a:prstGeom>
        </p:spPr>
      </p:pic>
      <p:sp>
        <p:nvSpPr>
          <p:cNvPr id="3" name="Slide Number Placeholder 2"/>
          <p:cNvSpPr>
            <a:spLocks noGrp="1"/>
          </p:cNvSpPr>
          <p:nvPr>
            <p:ph type="sldNum" sz="quarter" idx="12"/>
          </p:nvPr>
        </p:nvSpPr>
        <p:spPr/>
        <p:txBody>
          <a:bodyPr/>
          <a:lstStyle/>
          <a:p>
            <a:fld id="{FC8B39A9-E7B6-4DEE-AAD7-246022FC5F3C}" type="slidenum">
              <a:rPr lang="en-US" altLang="en-US" smtClean="0"/>
              <a:pPr/>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t>Superpave</a:t>
            </a:r>
            <a:r>
              <a:rPr lang="en-US" altLang="en-US" baseline="30000">
                <a:cs typeface="Times New Roman" panose="02020603050405020304" pitchFamily="18" charset="0"/>
              </a:rPr>
              <a:t>®</a:t>
            </a:r>
            <a:r>
              <a:rPr lang="en-US" altLang="en-US"/>
              <a:t> Gyratory Compactor Compaction Curve</a:t>
            </a:r>
          </a:p>
        </p:txBody>
      </p:sp>
      <p:sp>
        <p:nvSpPr>
          <p:cNvPr id="35843" name="Rectangle 3"/>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44" name="Rectangle 4"/>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45" name="Rectangle 5"/>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46" name="Rectangle 6"/>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47" name="Rectangle 7"/>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48" name="Rectangle 8"/>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49" name="Rectangle 9"/>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50" name="Rectangle 10"/>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51" name="Rectangle 11"/>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52" name="Rectangle 12"/>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53" name="Rectangle 14"/>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54" name="Rectangle 16"/>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55" name="Rectangle 18"/>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56" name="Rectangle 20"/>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57" name="Rectangle 22"/>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58" name="Rectangle 24"/>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59" name="Rectangle 26"/>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5860" name="Rectangle 28"/>
          <p:cNvSpPr>
            <a:spLocks noChangeArrowheads="1"/>
          </p:cNvSpPr>
          <p:nvPr/>
        </p:nvSpPr>
        <p:spPr bwMode="auto">
          <a:xfrm>
            <a:off x="3543300" y="2657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graphicFrame>
        <p:nvGraphicFramePr>
          <p:cNvPr id="35861" name="Object 2"/>
          <p:cNvGraphicFramePr>
            <a:graphicFrameLocks noChangeAspect="1"/>
          </p:cNvGraphicFramePr>
          <p:nvPr/>
        </p:nvGraphicFramePr>
        <p:xfrm>
          <a:off x="1219200" y="1676400"/>
          <a:ext cx="7212013" cy="4810125"/>
        </p:xfrm>
        <a:graphic>
          <a:graphicData uri="http://schemas.openxmlformats.org/presentationml/2006/ole">
            <mc:AlternateContent xmlns:mc="http://schemas.openxmlformats.org/markup-compatibility/2006">
              <mc:Choice xmlns:v="urn:schemas-microsoft-com:vml" Requires="v">
                <p:oleObj r:id="rId2" imgW="4562475" imgH="3419475" progId="PowerPoint.Slide.8">
                  <p:embed/>
                </p:oleObj>
              </mc:Choice>
              <mc:Fallback>
                <p:oleObj r:id="rId2" imgW="4562475" imgH="3419475" progId="PowerPoint.Slide.8">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l="11023" t="23082" r="10020" b="6685"/>
                      <a:stretch>
                        <a:fillRect/>
                      </a:stretch>
                    </p:blipFill>
                    <p:spPr bwMode="auto">
                      <a:xfrm>
                        <a:off x="1219200" y="1676400"/>
                        <a:ext cx="7212013"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C8B39A9-E7B6-4DEE-AAD7-246022FC5F3C}" type="slidenum">
              <a:rPr lang="en-US" altLang="en-US" smtClean="0"/>
              <a:pPr/>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ctrTitle" sz="quarter"/>
          </p:nvPr>
        </p:nvSpPr>
        <p:spPr/>
        <p:txBody>
          <a:bodyPr/>
          <a:lstStyle/>
          <a:p>
            <a:r>
              <a:rPr lang="en-US" altLang="en-US" sz="4400" i="0"/>
              <a:t>Metals</a:t>
            </a:r>
          </a:p>
        </p:txBody>
      </p:sp>
      <p:sp>
        <p:nvSpPr>
          <p:cNvPr id="36867" name="Subtitle 2"/>
          <p:cNvSpPr>
            <a:spLocks noGrp="1"/>
          </p:cNvSpPr>
          <p:nvPr>
            <p:ph type="subTitle" sz="quarter" idx="1"/>
          </p:nvPr>
        </p:nvSpPr>
        <p:spPr/>
        <p:txBody>
          <a:bodyPr/>
          <a:lstStyle/>
          <a:p>
            <a:endParaRPr lang="en-US" altLang="en-US"/>
          </a:p>
        </p:txBody>
      </p:sp>
      <p:sp>
        <p:nvSpPr>
          <p:cNvPr id="2" name="Slide Number Placeholder 1"/>
          <p:cNvSpPr>
            <a:spLocks noGrp="1"/>
          </p:cNvSpPr>
          <p:nvPr>
            <p:ph type="sldNum" sz="quarter" idx="12"/>
          </p:nvPr>
        </p:nvSpPr>
        <p:spPr/>
        <p:txBody>
          <a:bodyPr/>
          <a:lstStyle/>
          <a:p>
            <a:fld id="{C8F7B1ED-235E-4EC5-8C26-C6C54877C282}" type="slidenum">
              <a:rPr lang="en-US" altLang="en-US" smtClean="0"/>
              <a:pPr/>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0"/>
            <a:ext cx="7772400" cy="1143000"/>
          </a:xfrm>
        </p:spPr>
        <p:txBody>
          <a:bodyPr/>
          <a:lstStyle/>
          <a:p>
            <a:r>
              <a:rPr lang="en-US" altLang="en-US" b="0" i="0"/>
              <a:t>Mechanical Properties of Metals</a:t>
            </a:r>
          </a:p>
        </p:txBody>
      </p:sp>
      <p:sp>
        <p:nvSpPr>
          <p:cNvPr id="37891" name="Rectangle 3"/>
          <p:cNvSpPr>
            <a:spLocks noGrp="1" noChangeArrowheads="1"/>
          </p:cNvSpPr>
          <p:nvPr>
            <p:ph type="body" idx="1"/>
          </p:nvPr>
        </p:nvSpPr>
        <p:spPr>
          <a:xfrm>
            <a:off x="304800" y="1676400"/>
            <a:ext cx="8686800" cy="4114800"/>
          </a:xfrm>
        </p:spPr>
        <p:txBody>
          <a:bodyPr/>
          <a:lstStyle/>
          <a:p>
            <a:r>
              <a:rPr lang="en-US" altLang="en-US" b="0">
                <a:solidFill>
                  <a:srgbClr val="FFFF00"/>
                </a:solidFill>
              </a:rPr>
              <a:t>Stiffness</a:t>
            </a:r>
            <a:r>
              <a:rPr lang="en-US" altLang="en-US" b="0"/>
              <a:t> - Elastic Modulus or Young’s Modulus (MPa)</a:t>
            </a:r>
          </a:p>
          <a:p>
            <a:r>
              <a:rPr lang="en-US" altLang="en-US" b="0">
                <a:solidFill>
                  <a:srgbClr val="FFFF00"/>
                </a:solidFill>
              </a:rPr>
              <a:t>Strength</a:t>
            </a:r>
            <a:r>
              <a:rPr lang="en-US" altLang="en-US" b="0"/>
              <a:t> - Yield, Ultimate, Fracture, Proof, Offset Yield. Measured as stress (MPa)</a:t>
            </a:r>
          </a:p>
          <a:p>
            <a:r>
              <a:rPr lang="en-US" altLang="en-US" b="0">
                <a:solidFill>
                  <a:srgbClr val="FFFF00"/>
                </a:solidFill>
              </a:rPr>
              <a:t>Ductility</a:t>
            </a:r>
            <a:r>
              <a:rPr lang="en-US" altLang="en-US" b="0"/>
              <a:t> - Measure of ability to deform plastically without fracture - Elongation, Area Reduction, Fracture Strain - (no units or mm/mm)</a:t>
            </a:r>
          </a:p>
          <a:p>
            <a:r>
              <a:rPr lang="en-US" altLang="en-US" b="0">
                <a:solidFill>
                  <a:srgbClr val="FFFF00"/>
                </a:solidFill>
              </a:rPr>
              <a:t>Toughness, Resilience </a:t>
            </a:r>
            <a:r>
              <a:rPr lang="en-US" altLang="en-US" b="0"/>
              <a:t>- Measure of ability to absorb energy (J/m</a:t>
            </a:r>
            <a:r>
              <a:rPr lang="en-US" altLang="en-US" b="0" baseline="30000"/>
              <a:t>3</a:t>
            </a:r>
            <a:r>
              <a:rPr lang="en-US" altLang="en-US" b="0"/>
              <a:t>).</a:t>
            </a:r>
          </a:p>
          <a:p>
            <a:r>
              <a:rPr lang="en-US" altLang="en-US" b="0">
                <a:solidFill>
                  <a:srgbClr val="FFFF00"/>
                </a:solidFill>
              </a:rPr>
              <a:t>Hardness</a:t>
            </a:r>
            <a:r>
              <a:rPr lang="en-US" altLang="en-US" b="0"/>
              <a:t> - Resistance to indentation/abrasion (Various scales, e.g.; Rockwell, Brinell, Vickers.)</a:t>
            </a:r>
          </a:p>
        </p:txBody>
      </p:sp>
      <p:sp>
        <p:nvSpPr>
          <p:cNvPr id="2" name="Slide Number Placeholder 1"/>
          <p:cNvSpPr>
            <a:spLocks noGrp="1"/>
          </p:cNvSpPr>
          <p:nvPr>
            <p:ph type="sldNum" sz="quarter" idx="12"/>
          </p:nvPr>
        </p:nvSpPr>
        <p:spPr/>
        <p:txBody>
          <a:bodyPr/>
          <a:lstStyle/>
          <a:p>
            <a:fld id="{FE900927-6D50-4329-B6F8-AF8E54BE352F}" type="slidenum">
              <a:rPr lang="en-US" altLang="en-US" smtClean="0"/>
              <a:pPr/>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F99CBE-2708-9F6B-3A1C-C1930ED0EF0D}"/>
              </a:ext>
            </a:extLst>
          </p:cNvPr>
          <p:cNvSpPr>
            <a:spLocks noGrp="1"/>
          </p:cNvSpPr>
          <p:nvPr>
            <p:ph type="sldNum" sz="quarter" idx="12"/>
          </p:nvPr>
        </p:nvSpPr>
        <p:spPr/>
        <p:txBody>
          <a:bodyPr/>
          <a:lstStyle/>
          <a:p>
            <a:fld id="{27018647-DF27-4267-BFA2-3182E45178AF}" type="slidenum">
              <a:rPr lang="en-US" altLang="en-US" smtClean="0"/>
              <a:pPr/>
              <a:t>49</a:t>
            </a:fld>
            <a:endParaRPr lang="en-US" altLang="en-US"/>
          </a:p>
        </p:txBody>
      </p:sp>
      <p:pic>
        <p:nvPicPr>
          <p:cNvPr id="4" name="Picture 3">
            <a:extLst>
              <a:ext uri="{FF2B5EF4-FFF2-40B4-BE49-F238E27FC236}">
                <a16:creationId xmlns:a16="http://schemas.microsoft.com/office/drawing/2014/main" id="{C345DB05-6090-8A2D-8E47-44718F0497B6}"/>
              </a:ext>
            </a:extLst>
          </p:cNvPr>
          <p:cNvPicPr>
            <a:picLocks noChangeAspect="1"/>
          </p:cNvPicPr>
          <p:nvPr/>
        </p:nvPicPr>
        <p:blipFill>
          <a:blip r:embed="rId2"/>
          <a:stretch>
            <a:fillRect/>
          </a:stretch>
        </p:blipFill>
        <p:spPr>
          <a:xfrm rot="10800000">
            <a:off x="380999" y="469936"/>
            <a:ext cx="8184191" cy="5778463"/>
          </a:xfrm>
          <a:prstGeom prst="rect">
            <a:avLst/>
          </a:prstGeom>
        </p:spPr>
      </p:pic>
    </p:spTree>
    <p:extLst>
      <p:ext uri="{BB962C8B-B14F-4D97-AF65-F5344CB8AC3E}">
        <p14:creationId xmlns:p14="http://schemas.microsoft.com/office/powerpoint/2010/main" val="2446675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3400" y="228600"/>
            <a:ext cx="8153400" cy="914400"/>
          </a:xfrm>
          <a:noFill/>
        </p:spPr>
        <p:txBody>
          <a:bodyPr/>
          <a:lstStyle/>
          <a:p>
            <a:r>
              <a:rPr lang="en-US" altLang="en-US" b="0" i="0"/>
              <a:t>Natural &amp; Artificial Aggregate Types</a:t>
            </a:r>
          </a:p>
        </p:txBody>
      </p:sp>
      <p:sp>
        <p:nvSpPr>
          <p:cNvPr id="203779" name="Rectangle 3"/>
          <p:cNvSpPr>
            <a:spLocks noGrp="1" noChangeArrowheads="1"/>
          </p:cNvSpPr>
          <p:nvPr>
            <p:ph type="body" idx="1"/>
          </p:nvPr>
        </p:nvSpPr>
        <p:spPr>
          <a:xfrm>
            <a:off x="762000" y="1447800"/>
            <a:ext cx="7772400" cy="5105400"/>
          </a:xfrm>
        </p:spPr>
        <p:txBody>
          <a:bodyPr/>
          <a:lstStyle/>
          <a:p>
            <a:pPr>
              <a:buFont typeface="Monotype Sorts" pitchFamily="2" charset="2"/>
              <a:buNone/>
              <a:defRPr/>
            </a:pPr>
            <a:r>
              <a:rPr lang="en-US" sz="2800" b="0" dirty="0">
                <a:effectLst>
                  <a:outerShdw blurRad="38100" dist="38100" dir="2700000" algn="tl">
                    <a:srgbClr val="000000"/>
                  </a:outerShdw>
                </a:effectLst>
              </a:rPr>
              <a:t>Natural aggregates from:</a:t>
            </a:r>
          </a:p>
          <a:p>
            <a:pPr>
              <a:lnSpc>
                <a:spcPct val="110000"/>
              </a:lnSpc>
              <a:defRPr/>
            </a:pPr>
            <a:r>
              <a:rPr lang="en-US" b="0" dirty="0">
                <a:effectLst>
                  <a:outerShdw blurRad="38100" dist="38100" dir="2700000" algn="tl">
                    <a:srgbClr val="000000"/>
                  </a:outerShdw>
                </a:effectLst>
              </a:rPr>
              <a:t>Igneous Rocks (Granite, Basalt)</a:t>
            </a:r>
          </a:p>
          <a:p>
            <a:pPr>
              <a:lnSpc>
                <a:spcPct val="110000"/>
              </a:lnSpc>
              <a:defRPr/>
            </a:pPr>
            <a:r>
              <a:rPr lang="en-US" b="0" dirty="0">
                <a:effectLst>
                  <a:outerShdw blurRad="38100" dist="38100" dir="2700000" algn="tl">
                    <a:srgbClr val="000000"/>
                  </a:outerShdw>
                </a:effectLst>
              </a:rPr>
              <a:t>Metamorphic Rocks (Marble, Gneiss, Quartzite)</a:t>
            </a:r>
          </a:p>
          <a:p>
            <a:pPr>
              <a:lnSpc>
                <a:spcPct val="110000"/>
              </a:lnSpc>
              <a:defRPr/>
            </a:pPr>
            <a:r>
              <a:rPr lang="en-US" b="0" dirty="0">
                <a:effectLst>
                  <a:outerShdw blurRad="38100" dist="38100" dir="2700000" algn="tl">
                    <a:srgbClr val="000000"/>
                  </a:outerShdw>
                </a:effectLst>
              </a:rPr>
              <a:t>Sedimentary Rocks (Limestone, Dolomite, Sandstone, Caliche)</a:t>
            </a:r>
          </a:p>
          <a:p>
            <a:pPr>
              <a:lnSpc>
                <a:spcPct val="125000"/>
              </a:lnSpc>
              <a:buFont typeface="Monotype Sorts" pitchFamily="2" charset="2"/>
              <a:buNone/>
              <a:defRPr/>
            </a:pPr>
            <a:r>
              <a:rPr lang="en-US" sz="2800" b="0" dirty="0">
                <a:effectLst>
                  <a:outerShdw blurRad="38100" dist="38100" dir="2700000" algn="tl">
                    <a:srgbClr val="000000"/>
                  </a:outerShdw>
                </a:effectLst>
              </a:rPr>
              <a:t>Artificial aggregates from:</a:t>
            </a:r>
          </a:p>
          <a:p>
            <a:pPr>
              <a:lnSpc>
                <a:spcPct val="110000"/>
              </a:lnSpc>
              <a:defRPr/>
            </a:pPr>
            <a:r>
              <a:rPr lang="en-US" b="0" dirty="0">
                <a:effectLst>
                  <a:outerShdw blurRad="38100" dist="38100" dir="2700000" algn="tl">
                    <a:srgbClr val="000000"/>
                  </a:outerShdw>
                </a:effectLst>
              </a:rPr>
              <a:t>Byproducts of Industrial Processes (Blast-furnace slag; Iron-ore gravel)</a:t>
            </a:r>
          </a:p>
          <a:p>
            <a:pPr>
              <a:lnSpc>
                <a:spcPct val="110000"/>
              </a:lnSpc>
              <a:defRPr/>
            </a:pPr>
            <a:r>
              <a:rPr lang="en-US" b="0" dirty="0">
                <a:effectLst>
                  <a:outerShdw blurRad="38100" dist="38100" dir="2700000" algn="tl">
                    <a:srgbClr val="000000"/>
                  </a:outerShdw>
                </a:effectLst>
              </a:rPr>
              <a:t>Manufactured Aggregates (Lightweight aggregate, Hydrated fly ash)</a:t>
            </a:r>
          </a:p>
        </p:txBody>
      </p:sp>
      <p:sp>
        <p:nvSpPr>
          <p:cNvPr id="2" name="Slide Number Placeholder 1"/>
          <p:cNvSpPr>
            <a:spLocks noGrp="1"/>
          </p:cNvSpPr>
          <p:nvPr>
            <p:ph type="sldNum" sz="quarter" idx="12"/>
          </p:nvPr>
        </p:nvSpPr>
        <p:spPr/>
        <p:txBody>
          <a:bodyPr/>
          <a:lstStyle/>
          <a:p>
            <a:fld id="{FE900927-6D50-4329-B6F8-AF8E54BE352F}" type="slidenum">
              <a:rPr lang="en-US" altLang="en-US" smtClean="0"/>
              <a:pPr/>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b="0" i="0"/>
              <a:t>ASTM Tension Test Specimen</a:t>
            </a:r>
          </a:p>
        </p:txBody>
      </p:sp>
      <p:pic>
        <p:nvPicPr>
          <p:cNvPr id="38915"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5800" y="2676525"/>
            <a:ext cx="7772400" cy="2722563"/>
          </a:xfrm>
        </p:spPr>
      </p:pic>
      <p:sp>
        <p:nvSpPr>
          <p:cNvPr id="38916" name="Text Box 5"/>
          <p:cNvSpPr txBox="1">
            <a:spLocks noChangeArrowheads="1"/>
          </p:cNvSpPr>
          <p:nvPr/>
        </p:nvSpPr>
        <p:spPr bwMode="auto">
          <a:xfrm>
            <a:off x="3565525" y="4708525"/>
            <a:ext cx="2495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b="0"/>
              <a:t>2” Gauge Length</a:t>
            </a:r>
          </a:p>
        </p:txBody>
      </p:sp>
      <p:sp>
        <p:nvSpPr>
          <p:cNvPr id="38917" name="Text Box 7"/>
          <p:cNvSpPr txBox="1">
            <a:spLocks noChangeArrowheads="1"/>
          </p:cNvSpPr>
          <p:nvPr/>
        </p:nvSpPr>
        <p:spPr bwMode="auto">
          <a:xfrm>
            <a:off x="4294188" y="5334000"/>
            <a:ext cx="557212"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2800" b="0"/>
              <a:t>L</a:t>
            </a:r>
            <a:r>
              <a:rPr lang="en-US" altLang="en-US" sz="3600" b="0" baseline="-25000"/>
              <a:t>o</a:t>
            </a:r>
            <a:endParaRPr lang="en-US" altLang="en-US" b="0"/>
          </a:p>
        </p:txBody>
      </p:sp>
      <p:sp>
        <p:nvSpPr>
          <p:cNvPr id="2" name="Slide Number Placeholder 1"/>
          <p:cNvSpPr>
            <a:spLocks noGrp="1"/>
          </p:cNvSpPr>
          <p:nvPr>
            <p:ph type="sldNum" sz="quarter" idx="12"/>
          </p:nvPr>
        </p:nvSpPr>
        <p:spPr/>
        <p:txBody>
          <a:bodyPr/>
          <a:lstStyle/>
          <a:p>
            <a:fld id="{FE900927-6D50-4329-B6F8-AF8E54BE352F}" type="slidenum">
              <a:rPr lang="en-US" altLang="en-US" smtClean="0"/>
              <a:pPr/>
              <a:t>50</a:t>
            </a:fld>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7"/>
          <p:cNvSpPr>
            <a:spLocks noChangeArrowheads="1"/>
          </p:cNvSpPr>
          <p:nvPr/>
        </p:nvSpPr>
        <p:spPr bwMode="auto">
          <a:xfrm>
            <a:off x="152400" y="685800"/>
            <a:ext cx="8839200" cy="60960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39939" name="Rectangle 2"/>
          <p:cNvSpPr>
            <a:spLocks noGrp="1" noChangeArrowheads="1"/>
          </p:cNvSpPr>
          <p:nvPr>
            <p:ph type="title"/>
          </p:nvPr>
        </p:nvSpPr>
        <p:spPr>
          <a:xfrm>
            <a:off x="685800" y="-152400"/>
            <a:ext cx="7772400" cy="1143000"/>
          </a:xfrm>
        </p:spPr>
        <p:txBody>
          <a:bodyPr/>
          <a:lstStyle/>
          <a:p>
            <a:r>
              <a:rPr lang="en-US" altLang="en-US" b="0" i="0"/>
              <a:t>Raw Data Obtained</a:t>
            </a:r>
          </a:p>
        </p:txBody>
      </p:sp>
      <p:pic>
        <p:nvPicPr>
          <p:cNvPr id="39940" name="Picture 5" descr="&#10;Pdelta.JPG                                                     0000442FMEE333                         B2248E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8126413" cy="5556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941" name="Text Box 6"/>
          <p:cNvSpPr txBox="1">
            <a:spLocks noChangeArrowheads="1"/>
          </p:cNvSpPr>
          <p:nvPr/>
        </p:nvSpPr>
        <p:spPr bwMode="auto">
          <a:xfrm rot="-5400000">
            <a:off x="-792955" y="2717006"/>
            <a:ext cx="2620962"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b="0"/>
              <a:t>Load, P (kN)</a:t>
            </a:r>
          </a:p>
        </p:txBody>
      </p:sp>
      <p:sp>
        <p:nvSpPr>
          <p:cNvPr id="39942" name="Text Box 8"/>
          <p:cNvSpPr>
            <a:spLocks noGrp="1" noChangeArrowheads="1"/>
          </p:cNvSpPr>
          <p:nvPr>
            <p:ph type="body" idx="1"/>
          </p:nvPr>
        </p:nvSpPr>
        <p:spPr>
          <a:xfrm>
            <a:off x="3276600" y="6324600"/>
            <a:ext cx="4114800" cy="304800"/>
          </a:xfrm>
          <a:solidFill>
            <a:schemeClr val="bg1"/>
          </a:solidFill>
        </p:spPr>
        <p:txBody>
          <a:bodyPr/>
          <a:lstStyle/>
          <a:p>
            <a:pPr>
              <a:buFontTx/>
              <a:buNone/>
            </a:pPr>
            <a:r>
              <a:rPr lang="en-US" altLang="en-US" b="0"/>
              <a:t>Elongation, </a:t>
            </a:r>
            <a:r>
              <a:rPr lang="en-US" altLang="en-US" b="0">
                <a:latin typeface="Symbol" panose="05050102010706020507" pitchFamily="18" charset="2"/>
              </a:rPr>
              <a:t>D</a:t>
            </a:r>
            <a:r>
              <a:rPr lang="en-US" altLang="en-US" b="0"/>
              <a:t>L (mm)</a:t>
            </a:r>
          </a:p>
        </p:txBody>
      </p:sp>
      <p:sp>
        <p:nvSpPr>
          <p:cNvPr id="39943" name="Text Box 10"/>
          <p:cNvSpPr txBox="1">
            <a:spLocks noChangeArrowheads="1"/>
          </p:cNvSpPr>
          <p:nvPr/>
        </p:nvSpPr>
        <p:spPr bwMode="auto">
          <a:xfrm>
            <a:off x="1447800" y="1295400"/>
            <a:ext cx="30273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b="0"/>
              <a:t>Uniform Deformation</a:t>
            </a:r>
          </a:p>
        </p:txBody>
      </p:sp>
      <p:sp>
        <p:nvSpPr>
          <p:cNvPr id="39944" name="Text Box 11"/>
          <p:cNvSpPr txBox="1">
            <a:spLocks noChangeArrowheads="1"/>
          </p:cNvSpPr>
          <p:nvPr/>
        </p:nvSpPr>
        <p:spPr bwMode="auto">
          <a:xfrm>
            <a:off x="2667000" y="914400"/>
            <a:ext cx="26670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lgn="ctr">
              <a:spcBef>
                <a:spcPct val="0"/>
              </a:spcBef>
              <a:buClrTx/>
              <a:buSzTx/>
              <a:buFontTx/>
              <a:buNone/>
            </a:pPr>
            <a:r>
              <a:rPr lang="en-US" altLang="en-US" b="0"/>
              <a:t>Total Elongation</a:t>
            </a:r>
          </a:p>
        </p:txBody>
      </p:sp>
      <p:sp>
        <p:nvSpPr>
          <p:cNvPr id="39945" name="Text Box 12"/>
          <p:cNvSpPr txBox="1">
            <a:spLocks noChangeArrowheads="1"/>
          </p:cNvSpPr>
          <p:nvPr/>
        </p:nvSpPr>
        <p:spPr bwMode="auto">
          <a:xfrm>
            <a:off x="1905000" y="4191000"/>
            <a:ext cx="1863725"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b="0"/>
              <a:t>Elastic</a:t>
            </a:r>
          </a:p>
          <a:p>
            <a:pPr>
              <a:spcBef>
                <a:spcPct val="0"/>
              </a:spcBef>
              <a:buClrTx/>
              <a:buSzTx/>
              <a:buFontTx/>
              <a:buNone/>
            </a:pPr>
            <a:r>
              <a:rPr lang="en-US" altLang="en-US" b="0"/>
              <a:t>Deformation</a:t>
            </a:r>
          </a:p>
        </p:txBody>
      </p:sp>
      <p:sp>
        <p:nvSpPr>
          <p:cNvPr id="39946" name="Text Box 13"/>
          <p:cNvSpPr txBox="1">
            <a:spLocks noChangeArrowheads="1"/>
          </p:cNvSpPr>
          <p:nvPr/>
        </p:nvSpPr>
        <p:spPr bwMode="auto">
          <a:xfrm>
            <a:off x="6858000" y="2667000"/>
            <a:ext cx="4048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a:t>X</a:t>
            </a:r>
          </a:p>
        </p:txBody>
      </p:sp>
      <p:sp>
        <p:nvSpPr>
          <p:cNvPr id="39947" name="Text Box 14"/>
          <p:cNvSpPr txBox="1">
            <a:spLocks noChangeArrowheads="1"/>
          </p:cNvSpPr>
          <p:nvPr/>
        </p:nvSpPr>
        <p:spPr bwMode="auto">
          <a:xfrm>
            <a:off x="4191000" y="3352800"/>
            <a:ext cx="16764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50000"/>
              </a:spcBef>
              <a:buClrTx/>
              <a:buSzTx/>
              <a:buFontTx/>
              <a:buNone/>
            </a:pPr>
            <a:r>
              <a:rPr lang="en-US" altLang="en-US" b="0"/>
              <a:t>Maximum Load, P</a:t>
            </a:r>
            <a:r>
              <a:rPr lang="en-US" altLang="en-US" b="0" baseline="-25000"/>
              <a:t>max</a:t>
            </a:r>
            <a:endParaRPr lang="en-US" altLang="en-US" b="0"/>
          </a:p>
        </p:txBody>
      </p:sp>
      <p:sp>
        <p:nvSpPr>
          <p:cNvPr id="39948" name="Text Box 15"/>
          <p:cNvSpPr txBox="1">
            <a:spLocks noChangeArrowheads="1"/>
          </p:cNvSpPr>
          <p:nvPr/>
        </p:nvSpPr>
        <p:spPr bwMode="auto">
          <a:xfrm>
            <a:off x="6400800" y="4495800"/>
            <a:ext cx="14478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b="0"/>
              <a:t>Fracture Load, P</a:t>
            </a:r>
            <a:r>
              <a:rPr lang="en-US" altLang="en-US" b="0" baseline="-25000"/>
              <a:t>f</a:t>
            </a:r>
            <a:endParaRPr lang="en-US" altLang="en-US" b="0"/>
          </a:p>
        </p:txBody>
      </p:sp>
      <p:sp>
        <p:nvSpPr>
          <p:cNvPr id="39949" name="Line 16"/>
          <p:cNvSpPr>
            <a:spLocks noChangeShapeType="1"/>
          </p:cNvSpPr>
          <p:nvPr/>
        </p:nvSpPr>
        <p:spPr bwMode="auto">
          <a:xfrm>
            <a:off x="7051675" y="2971800"/>
            <a:ext cx="0" cy="68580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FE900927-6D50-4329-B6F8-AF8E54BE352F}" type="slidenum">
              <a:rPr lang="en-US" altLang="en-US" smtClean="0"/>
              <a:pPr/>
              <a:t>51</a:t>
            </a:fld>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9"/>
          <p:cNvSpPr>
            <a:spLocks noChangeArrowheads="1"/>
          </p:cNvSpPr>
          <p:nvPr/>
        </p:nvSpPr>
        <p:spPr bwMode="auto">
          <a:xfrm>
            <a:off x="228600" y="685800"/>
            <a:ext cx="8686800" cy="617220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endParaRPr lang="en-US" altLang="en-US"/>
          </a:p>
        </p:txBody>
      </p:sp>
      <p:sp>
        <p:nvSpPr>
          <p:cNvPr id="40963" name="Rectangle 2"/>
          <p:cNvSpPr>
            <a:spLocks noGrp="1" noChangeArrowheads="1"/>
          </p:cNvSpPr>
          <p:nvPr>
            <p:ph type="title"/>
          </p:nvPr>
        </p:nvSpPr>
        <p:spPr>
          <a:xfrm>
            <a:off x="838200" y="0"/>
            <a:ext cx="7772400" cy="838200"/>
          </a:xfrm>
        </p:spPr>
        <p:txBody>
          <a:bodyPr/>
          <a:lstStyle/>
          <a:p>
            <a:r>
              <a:rPr lang="en-US" altLang="en-US" b="0" i="0"/>
              <a:t>Engineering Stress-Strain Curve</a:t>
            </a:r>
          </a:p>
        </p:txBody>
      </p:sp>
      <p:pic>
        <p:nvPicPr>
          <p:cNvPr id="40964" name="Picture 4" descr="str-str.JPG                                                    0000442FMEE333                         B2284F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8" y="762000"/>
            <a:ext cx="8126412"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 Box 5"/>
          <p:cNvSpPr txBox="1">
            <a:spLocks noChangeArrowheads="1"/>
          </p:cNvSpPr>
          <p:nvPr/>
        </p:nvSpPr>
        <p:spPr bwMode="auto">
          <a:xfrm>
            <a:off x="3151188" y="908050"/>
            <a:ext cx="1509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2000">
                <a:solidFill>
                  <a:schemeClr val="bg1"/>
                </a:solidFill>
              </a:rPr>
              <a:t>Elongation</a:t>
            </a:r>
          </a:p>
        </p:txBody>
      </p:sp>
      <p:sp>
        <p:nvSpPr>
          <p:cNvPr id="40966" name="Text Box 6"/>
          <p:cNvSpPr txBox="1">
            <a:spLocks noChangeArrowheads="1"/>
          </p:cNvSpPr>
          <p:nvPr/>
        </p:nvSpPr>
        <p:spPr bwMode="auto">
          <a:xfrm>
            <a:off x="1017588" y="1746250"/>
            <a:ext cx="1606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2000">
                <a:solidFill>
                  <a:schemeClr val="bg1"/>
                </a:solidFill>
              </a:rPr>
              <a:t>0.2% offset </a:t>
            </a:r>
          </a:p>
          <a:p>
            <a:pPr>
              <a:spcBef>
                <a:spcPct val="0"/>
              </a:spcBef>
              <a:buClrTx/>
              <a:buSzTx/>
              <a:buFontTx/>
              <a:buNone/>
            </a:pPr>
            <a:r>
              <a:rPr lang="en-US" altLang="en-US" sz="2000">
                <a:solidFill>
                  <a:schemeClr val="bg1"/>
                </a:solidFill>
              </a:rPr>
              <a:t>yield stress</a:t>
            </a:r>
          </a:p>
        </p:txBody>
      </p:sp>
      <p:sp>
        <p:nvSpPr>
          <p:cNvPr id="40967" name="Text Box 7"/>
          <p:cNvSpPr txBox="1">
            <a:spLocks noChangeArrowheads="1"/>
          </p:cNvSpPr>
          <p:nvPr/>
        </p:nvSpPr>
        <p:spPr bwMode="auto">
          <a:xfrm>
            <a:off x="1703388" y="4764088"/>
            <a:ext cx="2076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2000"/>
              <a:t>Proportional Limit</a:t>
            </a:r>
          </a:p>
        </p:txBody>
      </p:sp>
      <p:sp>
        <p:nvSpPr>
          <p:cNvPr id="40968" name="Text Box 10"/>
          <p:cNvSpPr txBox="1">
            <a:spLocks noChangeArrowheads="1"/>
          </p:cNvSpPr>
          <p:nvPr/>
        </p:nvSpPr>
        <p:spPr bwMode="auto">
          <a:xfrm>
            <a:off x="2084388" y="3498850"/>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2000"/>
              <a:t>E</a:t>
            </a:r>
          </a:p>
        </p:txBody>
      </p:sp>
      <p:sp>
        <p:nvSpPr>
          <p:cNvPr id="40969" name="Text Box 11"/>
          <p:cNvSpPr txBox="1">
            <a:spLocks noChangeArrowheads="1"/>
          </p:cNvSpPr>
          <p:nvPr/>
        </p:nvSpPr>
        <p:spPr bwMode="auto">
          <a:xfrm>
            <a:off x="1322388" y="4154488"/>
            <a:ext cx="339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2000"/>
              <a:t>E</a:t>
            </a:r>
          </a:p>
        </p:txBody>
      </p:sp>
      <p:sp>
        <p:nvSpPr>
          <p:cNvPr id="40970" name="Text Box 12"/>
          <p:cNvSpPr txBox="1">
            <a:spLocks noChangeArrowheads="1"/>
          </p:cNvSpPr>
          <p:nvPr/>
        </p:nvSpPr>
        <p:spPr bwMode="auto">
          <a:xfrm>
            <a:off x="4198938" y="3422650"/>
            <a:ext cx="1238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sz="2000"/>
              <a:t>(Ultimate)</a:t>
            </a:r>
          </a:p>
        </p:txBody>
      </p:sp>
      <p:sp>
        <p:nvSpPr>
          <p:cNvPr id="40971" name="Text Box 14"/>
          <p:cNvSpPr txBox="1">
            <a:spLocks noChangeArrowheads="1"/>
          </p:cNvSpPr>
          <p:nvPr/>
        </p:nvSpPr>
        <p:spPr bwMode="auto">
          <a:xfrm>
            <a:off x="2819400" y="6324600"/>
            <a:ext cx="430053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b="0"/>
              <a:t>Engineering Strain, e = </a:t>
            </a:r>
            <a:r>
              <a:rPr lang="en-US" altLang="en-US" b="0">
                <a:latin typeface="Symbol" panose="05050102010706020507" pitchFamily="18" charset="2"/>
              </a:rPr>
              <a:t>D</a:t>
            </a:r>
            <a:r>
              <a:rPr lang="en-US" altLang="en-US" b="0"/>
              <a:t>L/Lo</a:t>
            </a:r>
          </a:p>
        </p:txBody>
      </p:sp>
      <p:sp>
        <p:nvSpPr>
          <p:cNvPr id="40972" name="Text Box 15"/>
          <p:cNvSpPr txBox="1">
            <a:spLocks noChangeArrowheads="1"/>
          </p:cNvSpPr>
          <p:nvPr/>
        </p:nvSpPr>
        <p:spPr bwMode="auto">
          <a:xfrm rot="-5400000">
            <a:off x="-1514474" y="3194050"/>
            <a:ext cx="409575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b="0"/>
              <a:t>Engineering Stress, S=P/Ao </a:t>
            </a:r>
          </a:p>
        </p:txBody>
      </p:sp>
      <p:sp>
        <p:nvSpPr>
          <p:cNvPr id="40973" name="Text Box 17"/>
          <p:cNvSpPr txBox="1">
            <a:spLocks noChangeArrowheads="1"/>
          </p:cNvSpPr>
          <p:nvPr/>
        </p:nvSpPr>
        <p:spPr bwMode="auto">
          <a:xfrm>
            <a:off x="1066800" y="13716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a:t>S</a:t>
            </a:r>
            <a:r>
              <a:rPr lang="en-US" altLang="en-US" baseline="-25000"/>
              <a:t>y</a:t>
            </a:r>
            <a:endParaRPr lang="en-US" altLang="en-US"/>
          </a:p>
        </p:txBody>
      </p:sp>
      <p:sp>
        <p:nvSpPr>
          <p:cNvPr id="40974" name="Text Box 18"/>
          <p:cNvSpPr txBox="1">
            <a:spLocks noChangeArrowheads="1"/>
          </p:cNvSpPr>
          <p:nvPr/>
        </p:nvSpPr>
        <p:spPr bwMode="auto">
          <a:xfrm>
            <a:off x="5334000" y="38862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a:t>S</a:t>
            </a:r>
            <a:r>
              <a:rPr lang="en-US" altLang="en-US" baseline="-25000"/>
              <a:t>u</a:t>
            </a:r>
            <a:endParaRPr lang="en-US" altLang="en-US"/>
          </a:p>
        </p:txBody>
      </p:sp>
      <p:sp>
        <p:nvSpPr>
          <p:cNvPr id="2" name="Slide Number Placeholder 1"/>
          <p:cNvSpPr>
            <a:spLocks noGrp="1"/>
          </p:cNvSpPr>
          <p:nvPr>
            <p:ph type="sldNum" sz="quarter" idx="12"/>
          </p:nvPr>
        </p:nvSpPr>
        <p:spPr/>
        <p:txBody>
          <a:bodyPr/>
          <a:lstStyle/>
          <a:p>
            <a:fld id="{FC8B39A9-E7B6-4DEE-AAD7-246022FC5F3C}" type="slidenum">
              <a:rPr lang="en-US" altLang="en-US" smtClean="0"/>
              <a:pPr/>
              <a:t>52</a:t>
            </a:fld>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7061200" y="6399213"/>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593" tIns="42045" rIns="85593" bIns="42045" anchor="ct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eaLnBrk="1" hangingPunct="1">
              <a:spcBef>
                <a:spcPct val="50000"/>
              </a:spcBef>
              <a:buClrTx/>
              <a:buSzTx/>
              <a:buFontTx/>
              <a:buNone/>
            </a:pPr>
            <a:endParaRPr lang="en-US" altLang="en-US">
              <a:latin typeface="Times New Roman" panose="02020603050405020304" pitchFamily="18" charset="0"/>
            </a:endParaRPr>
          </a:p>
        </p:txBody>
      </p:sp>
      <p:sp>
        <p:nvSpPr>
          <p:cNvPr id="24583" name="Rectangle 5"/>
          <p:cNvSpPr>
            <a:spLocks noGrp="1" noChangeArrowheads="1"/>
          </p:cNvSpPr>
          <p:nvPr>
            <p:ph idx="1"/>
          </p:nvPr>
        </p:nvSpPr>
        <p:spPr>
          <a:xfrm>
            <a:off x="228600" y="992188"/>
            <a:ext cx="8162925" cy="5638800"/>
          </a:xfrm>
        </p:spPr>
        <p:txBody>
          <a:bodyPr/>
          <a:lstStyle/>
          <a:p>
            <a:pPr>
              <a:lnSpc>
                <a:spcPct val="114000"/>
              </a:lnSpc>
              <a:spcBef>
                <a:spcPts val="600"/>
              </a:spcBef>
              <a:buClr>
                <a:schemeClr val="tx1"/>
              </a:buClr>
              <a:defRPr/>
            </a:pPr>
            <a:r>
              <a:rPr lang="en-US" b="0" dirty="0">
                <a:effectLst>
                  <a:outerShdw blurRad="38100" dist="38100" dir="2700000" algn="tl">
                    <a:srgbClr val="000000">
                      <a:alpha val="43137"/>
                    </a:srgbClr>
                  </a:outerShdw>
                </a:effectLst>
              </a:rPr>
              <a:t>Physical Properties</a:t>
            </a:r>
          </a:p>
          <a:p>
            <a:pPr lvl="1">
              <a:lnSpc>
                <a:spcPct val="114000"/>
              </a:lnSpc>
              <a:spcBef>
                <a:spcPts val="600"/>
              </a:spcBef>
              <a:defRPr/>
            </a:pPr>
            <a:r>
              <a:rPr lang="en-US" b="0" dirty="0">
                <a:effectLst>
                  <a:outerShdw blurRad="38100" dist="38100" dir="2700000" algn="tl">
                    <a:srgbClr val="000000">
                      <a:alpha val="43137"/>
                    </a:srgbClr>
                  </a:outerShdw>
                </a:effectLst>
              </a:rPr>
              <a:t>Specific Gravity ~ 1.3 to 1.5</a:t>
            </a:r>
          </a:p>
          <a:p>
            <a:pPr lvl="1">
              <a:lnSpc>
                <a:spcPct val="114000"/>
              </a:lnSpc>
              <a:spcBef>
                <a:spcPts val="600"/>
              </a:spcBef>
              <a:defRPr/>
            </a:pPr>
            <a:r>
              <a:rPr lang="en-US" b="0" dirty="0">
                <a:effectLst>
                  <a:outerShdw blurRad="38100" dist="38100" dir="2700000" algn="tl">
                    <a:srgbClr val="000000">
                      <a:alpha val="43137"/>
                    </a:srgbClr>
                  </a:outerShdw>
                </a:effectLst>
              </a:rPr>
              <a:t>Dry density ~ 20-45 lb/ft</a:t>
            </a:r>
            <a:r>
              <a:rPr lang="en-US" b="0" baseline="30000" dirty="0">
                <a:effectLst>
                  <a:outerShdw blurRad="38100" dist="38100" dir="2700000" algn="tl">
                    <a:srgbClr val="000000">
                      <a:alpha val="43137"/>
                    </a:srgbClr>
                  </a:outerShdw>
                </a:effectLst>
              </a:rPr>
              <a:t>3</a:t>
            </a:r>
            <a:r>
              <a:rPr lang="en-US" b="0" dirty="0">
                <a:effectLst>
                  <a:outerShdw blurRad="38100" dist="38100" dir="2700000" algn="tl">
                    <a:srgbClr val="000000">
                      <a:alpha val="43137"/>
                    </a:srgbClr>
                  </a:outerShdw>
                </a:effectLst>
              </a:rPr>
              <a:t> (300-700 kg/m</a:t>
            </a:r>
            <a:r>
              <a:rPr lang="en-US" b="0" baseline="30000" dirty="0">
                <a:effectLst>
                  <a:outerShdw blurRad="38100" dist="38100" dir="2700000" algn="tl">
                    <a:srgbClr val="000000">
                      <a:alpha val="43137"/>
                    </a:srgbClr>
                  </a:outerShdw>
                </a:effectLst>
              </a:rPr>
              <a:t>3</a:t>
            </a:r>
            <a:r>
              <a:rPr lang="en-US" b="0" dirty="0">
                <a:effectLst>
                  <a:outerShdw blurRad="38100" dist="38100" dir="2700000" algn="tl">
                    <a:srgbClr val="000000">
                      <a:alpha val="43137"/>
                    </a:srgbClr>
                  </a:outerShdw>
                </a:effectLst>
              </a:rPr>
              <a:t>)</a:t>
            </a:r>
          </a:p>
          <a:p>
            <a:pPr>
              <a:lnSpc>
                <a:spcPct val="114000"/>
              </a:lnSpc>
              <a:spcBef>
                <a:spcPts val="600"/>
              </a:spcBef>
              <a:buClr>
                <a:schemeClr val="tx1"/>
              </a:buClr>
              <a:defRPr/>
            </a:pPr>
            <a:r>
              <a:rPr lang="en-US" altLang="en-US" b="0" dirty="0">
                <a:effectLst>
                  <a:outerShdw blurRad="38100" dist="38100" dir="2700000" algn="tl">
                    <a:srgbClr val="000000">
                      <a:alpha val="43137"/>
                    </a:srgbClr>
                  </a:outerShdw>
                </a:effectLst>
              </a:rPr>
              <a:t>Mechanical Properties (Extremely anisotropic)</a:t>
            </a:r>
          </a:p>
          <a:p>
            <a:pPr lvl="1">
              <a:lnSpc>
                <a:spcPct val="114000"/>
              </a:lnSpc>
              <a:spcBef>
                <a:spcPts val="600"/>
              </a:spcBef>
              <a:defRPr/>
            </a:pPr>
            <a:r>
              <a:rPr lang="en-US" altLang="en-US" b="0" dirty="0">
                <a:effectLst>
                  <a:outerShdw blurRad="38100" dist="38100" dir="2700000" algn="tl">
                    <a:srgbClr val="000000">
                      <a:alpha val="43137"/>
                    </a:srgbClr>
                  </a:outerShdw>
                </a:effectLst>
              </a:rPr>
              <a:t>Young’s Modulus - 1-2 x 10</a:t>
            </a:r>
            <a:r>
              <a:rPr lang="en-US" altLang="en-US" b="0" baseline="30000" dirty="0">
                <a:effectLst>
                  <a:outerShdw blurRad="38100" dist="38100" dir="2700000" algn="tl">
                    <a:srgbClr val="000000">
                      <a:alpha val="43137"/>
                    </a:srgbClr>
                  </a:outerShdw>
                </a:effectLst>
              </a:rPr>
              <a:t>6</a:t>
            </a:r>
            <a:r>
              <a:rPr lang="en-US" altLang="en-US" b="0" dirty="0">
                <a:effectLst>
                  <a:outerShdw blurRad="38100" dist="38100" dir="2700000" algn="tl">
                    <a:srgbClr val="000000">
                      <a:alpha val="43137"/>
                    </a:srgbClr>
                  </a:outerShdw>
                </a:effectLst>
              </a:rPr>
              <a:t> psi (compression parallel to grain)</a:t>
            </a:r>
          </a:p>
          <a:p>
            <a:pPr lvl="1">
              <a:lnSpc>
                <a:spcPct val="114000"/>
              </a:lnSpc>
              <a:spcBef>
                <a:spcPts val="600"/>
              </a:spcBef>
              <a:defRPr/>
            </a:pPr>
            <a:r>
              <a:rPr lang="en-US" altLang="en-US" b="0" dirty="0">
                <a:effectLst>
                  <a:outerShdw blurRad="38100" dist="38100" dir="2700000" algn="tl">
                    <a:srgbClr val="000000">
                      <a:alpha val="43137"/>
                    </a:srgbClr>
                  </a:outerShdw>
                </a:effectLst>
              </a:rPr>
              <a:t>Strength varies widely because of anisotropy, moisture content, defects, etc.</a:t>
            </a:r>
          </a:p>
          <a:p>
            <a:pPr lvl="1">
              <a:lnSpc>
                <a:spcPct val="114000"/>
              </a:lnSpc>
              <a:spcBef>
                <a:spcPts val="600"/>
              </a:spcBef>
              <a:defRPr/>
            </a:pPr>
            <a:r>
              <a:rPr lang="en-US" altLang="en-US" b="0" dirty="0">
                <a:effectLst>
                  <a:outerShdw blurRad="38100" dist="38100" dir="2700000" algn="tl">
                    <a:srgbClr val="000000">
                      <a:alpha val="43137"/>
                    </a:srgbClr>
                  </a:outerShdw>
                </a:effectLst>
              </a:rPr>
              <a:t>Tensile strength &gt; compressive strength</a:t>
            </a:r>
          </a:p>
          <a:p>
            <a:pPr lvl="1">
              <a:lnSpc>
                <a:spcPct val="114000"/>
              </a:lnSpc>
              <a:spcBef>
                <a:spcPts val="600"/>
              </a:spcBef>
              <a:defRPr/>
            </a:pPr>
            <a:r>
              <a:rPr lang="en-US" altLang="en-US" b="0" dirty="0">
                <a:effectLst>
                  <a:outerShdw blurRad="38100" dist="38100" dir="2700000" algn="tl">
                    <a:srgbClr val="000000">
                      <a:alpha val="43137"/>
                    </a:srgbClr>
                  </a:outerShdw>
                </a:effectLst>
              </a:rPr>
              <a:t>Tensile strength parallel to grain ~20x greater than perpendicular</a:t>
            </a:r>
          </a:p>
          <a:p>
            <a:pPr lvl="1">
              <a:lnSpc>
                <a:spcPct val="114000"/>
              </a:lnSpc>
              <a:spcBef>
                <a:spcPts val="600"/>
              </a:spcBef>
              <a:defRPr/>
            </a:pPr>
            <a:r>
              <a:rPr lang="en-US" altLang="en-US" b="0" dirty="0">
                <a:effectLst>
                  <a:outerShdw blurRad="38100" dist="38100" dir="2700000" algn="tl">
                    <a:srgbClr val="000000">
                      <a:alpha val="43137"/>
                    </a:srgbClr>
                  </a:outerShdw>
                </a:effectLst>
              </a:rPr>
              <a:t>10x greater damping than structural metals</a:t>
            </a:r>
          </a:p>
          <a:p>
            <a:pPr lvl="1">
              <a:lnSpc>
                <a:spcPct val="114000"/>
              </a:lnSpc>
              <a:spcBef>
                <a:spcPts val="600"/>
              </a:spcBef>
              <a:defRPr/>
            </a:pPr>
            <a:endParaRPr lang="en-US" altLang="en-US" b="0" dirty="0">
              <a:effectLst>
                <a:outerShdw blurRad="38100" dist="38100" dir="2700000" algn="tl">
                  <a:srgbClr val="000000">
                    <a:alpha val="43137"/>
                  </a:srgbClr>
                </a:outerShdw>
              </a:effectLst>
            </a:endParaRPr>
          </a:p>
        </p:txBody>
      </p:sp>
      <p:sp>
        <p:nvSpPr>
          <p:cNvPr id="25608" name="Rectangle 4"/>
          <p:cNvSpPr txBox="1">
            <a:spLocks noChangeArrowheads="1"/>
          </p:cNvSpPr>
          <p:nvPr/>
        </p:nvSpPr>
        <p:spPr bwMode="auto">
          <a:xfrm>
            <a:off x="228600" y="152400"/>
            <a:ext cx="7770813" cy="714375"/>
          </a:xfrm>
          <a:prstGeom prst="rect">
            <a:avLst/>
          </a:prstGeom>
          <a:noFill/>
          <a:ln w="9525">
            <a:noFill/>
            <a:miter lim="800000"/>
            <a:headEnd/>
            <a:tailEnd/>
          </a:ln>
        </p:spPr>
        <p:txBody>
          <a:bodyPr lIns="91599" tIns="45048" rIns="91599" bIns="45048" anchor="ctr"/>
          <a:lstStyle/>
          <a:p>
            <a:pPr>
              <a:buClr>
                <a:schemeClr val="tx1"/>
              </a:buClr>
              <a:buFont typeface="Times New Roman" pitchFamily="18" charset="0"/>
              <a:buNone/>
              <a:defRPr/>
            </a:pPr>
            <a:r>
              <a:rPr lang="en-US" sz="3800" b="0" dirty="0">
                <a:solidFill>
                  <a:srgbClr val="FFFF00"/>
                </a:solidFill>
                <a:effectLst>
                  <a:outerShdw blurRad="38100" dist="38100" dir="2700000" algn="tl">
                    <a:srgbClr val="C0C0C0"/>
                  </a:outerShdw>
                </a:effectLst>
                <a:latin typeface="Arial" charset="0"/>
              </a:rPr>
              <a:t>Properties of Wood</a:t>
            </a:r>
          </a:p>
        </p:txBody>
      </p:sp>
      <p:pic>
        <p:nvPicPr>
          <p:cNvPr id="9" name="Picture 8"/>
          <p:cNvPicPr>
            <a:picLocks noChangeAspect="1" noChangeArrowheads="1"/>
          </p:cNvPicPr>
          <p:nvPr/>
        </p:nvPicPr>
        <p:blipFill rotWithShape="1">
          <a:blip r:embed="rId3"/>
          <a:srcRect l="723" t="2415" r="35593" b="37209"/>
          <a:stretch/>
        </p:blipFill>
        <p:spPr bwMode="auto">
          <a:xfrm>
            <a:off x="5257800" y="188913"/>
            <a:ext cx="3700463" cy="1608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E900927-6D50-4329-B6F8-AF8E54BE352F}" type="slidenum">
              <a:rPr lang="en-US" altLang="en-US" smtClean="0"/>
              <a:pPr/>
              <a:t>53</a:t>
            </a:fld>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ctrTitle" sz="quarter"/>
          </p:nvPr>
        </p:nvSpPr>
        <p:spPr/>
        <p:txBody>
          <a:bodyPr/>
          <a:lstStyle/>
          <a:p>
            <a:r>
              <a:rPr lang="en-US" altLang="en-US" sz="4400" i="0"/>
              <a:t>The End</a:t>
            </a:r>
          </a:p>
        </p:txBody>
      </p:sp>
      <p:sp>
        <p:nvSpPr>
          <p:cNvPr id="2" name="Slide Number Placeholder 1"/>
          <p:cNvSpPr>
            <a:spLocks noGrp="1"/>
          </p:cNvSpPr>
          <p:nvPr>
            <p:ph type="sldNum" sz="quarter" idx="12"/>
          </p:nvPr>
        </p:nvSpPr>
        <p:spPr/>
        <p:txBody>
          <a:bodyPr/>
          <a:lstStyle/>
          <a:p>
            <a:fld id="{C8F7B1ED-235E-4EC5-8C26-C6C54877C282}" type="slidenum">
              <a:rPr lang="en-US" altLang="en-US" smtClean="0"/>
              <a:pPr/>
              <a:t>54</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a:xfrm>
            <a:off x="990600" y="76200"/>
            <a:ext cx="7772400" cy="838200"/>
          </a:xfrm>
        </p:spPr>
        <p:txBody>
          <a:bodyPr/>
          <a:lstStyle/>
          <a:p>
            <a:pPr>
              <a:tabLst>
                <a:tab pos="452438" algn="l"/>
              </a:tabLst>
            </a:pPr>
            <a:r>
              <a:rPr lang="en-US" altLang="en-US" b="0" i="0"/>
              <a:t>Important Aggregate Properties</a:t>
            </a:r>
            <a:endParaRPr lang="en-US" altLang="en-US" b="0" i="0" u="sng"/>
          </a:p>
        </p:txBody>
      </p:sp>
      <p:sp>
        <p:nvSpPr>
          <p:cNvPr id="12291" name="Rectangle 1027"/>
          <p:cNvSpPr>
            <a:spLocks noGrp="1" noChangeArrowheads="1"/>
          </p:cNvSpPr>
          <p:nvPr>
            <p:ph type="body" idx="1"/>
          </p:nvPr>
        </p:nvSpPr>
        <p:spPr>
          <a:xfrm>
            <a:off x="228600" y="1066800"/>
            <a:ext cx="8915400" cy="5486400"/>
          </a:xfrm>
        </p:spPr>
        <p:txBody>
          <a:bodyPr/>
          <a:lstStyle/>
          <a:p>
            <a:pPr>
              <a:defRPr/>
            </a:pPr>
            <a:r>
              <a:rPr lang="en-US" altLang="en-US" b="0" dirty="0">
                <a:effectLst>
                  <a:outerShdw blurRad="38100" dist="38100" dir="2700000" algn="tl">
                    <a:srgbClr val="000000">
                      <a:alpha val="43137"/>
                    </a:srgbClr>
                  </a:outerShdw>
                </a:effectLst>
              </a:rPr>
              <a:t>Gradation (ASTM C-33)</a:t>
            </a:r>
          </a:p>
          <a:p>
            <a:pPr>
              <a:lnSpc>
                <a:spcPct val="125000"/>
              </a:lnSpc>
              <a:defRPr/>
            </a:pPr>
            <a:r>
              <a:rPr lang="en-US" altLang="en-US" b="0" dirty="0">
                <a:effectLst>
                  <a:outerShdw blurRad="38100" dist="38100" dir="2700000" algn="tl">
                    <a:srgbClr val="000000">
                      <a:alpha val="43137"/>
                    </a:srgbClr>
                  </a:outerShdw>
                </a:effectLst>
              </a:rPr>
              <a:t>Specific Gravity &amp; Absorption (ASTM C-127, C-128)</a:t>
            </a:r>
          </a:p>
          <a:p>
            <a:pPr>
              <a:lnSpc>
                <a:spcPct val="125000"/>
              </a:lnSpc>
              <a:defRPr/>
            </a:pPr>
            <a:r>
              <a:rPr lang="en-US" altLang="en-US" b="0" dirty="0">
                <a:effectLst>
                  <a:outerShdw blurRad="38100" dist="38100" dir="2700000" algn="tl">
                    <a:srgbClr val="000000">
                      <a:alpha val="43137"/>
                    </a:srgbClr>
                  </a:outerShdw>
                </a:effectLst>
              </a:rPr>
              <a:t>Durability</a:t>
            </a:r>
          </a:p>
          <a:p>
            <a:pPr lvl="1" eaLnBrk="1" hangingPunct="1">
              <a:defRPr/>
            </a:pPr>
            <a:r>
              <a:rPr lang="en-US" altLang="en-US" b="0" dirty="0">
                <a:effectLst>
                  <a:outerShdw blurRad="38100" dist="38100" dir="2700000" algn="tl">
                    <a:srgbClr val="000000">
                      <a:alpha val="43137"/>
                    </a:srgbClr>
                  </a:outerShdw>
                </a:effectLst>
              </a:rPr>
              <a:t>Physical Durability</a:t>
            </a:r>
          </a:p>
          <a:p>
            <a:pPr lvl="2" eaLnBrk="1" hangingPunct="1">
              <a:defRPr/>
            </a:pPr>
            <a:r>
              <a:rPr lang="en-US" altLang="en-US" sz="2000" b="0" dirty="0">
                <a:effectLst>
                  <a:outerShdw blurRad="38100" dist="38100" dir="2700000" algn="tl">
                    <a:srgbClr val="000000">
                      <a:alpha val="43137"/>
                    </a:srgbClr>
                  </a:outerShdw>
                </a:effectLst>
              </a:rPr>
              <a:t>Abrasion Resistance (LA Abrasion Test: ASTM C131)</a:t>
            </a:r>
          </a:p>
          <a:p>
            <a:pPr lvl="2" eaLnBrk="1" hangingPunct="1">
              <a:defRPr/>
            </a:pPr>
            <a:r>
              <a:rPr lang="en-US" altLang="en-US" sz="2000" b="0" dirty="0">
                <a:effectLst>
                  <a:outerShdw blurRad="38100" dist="38100" dir="2700000" algn="tl">
                    <a:srgbClr val="000000">
                      <a:alpha val="43137"/>
                    </a:srgbClr>
                  </a:outerShdw>
                </a:effectLst>
              </a:rPr>
              <a:t>Frost Resistance (Soundness Test: ASTM C88)</a:t>
            </a:r>
          </a:p>
          <a:p>
            <a:pPr lvl="1" eaLnBrk="1" hangingPunct="1">
              <a:defRPr/>
            </a:pPr>
            <a:r>
              <a:rPr lang="en-US" altLang="en-US" b="0" dirty="0">
                <a:effectLst>
                  <a:outerShdw blurRad="38100" dist="38100" dir="2700000" algn="tl">
                    <a:srgbClr val="000000">
                      <a:alpha val="43137"/>
                    </a:srgbClr>
                  </a:outerShdw>
                </a:effectLst>
              </a:rPr>
              <a:t>Chemical Durability</a:t>
            </a:r>
          </a:p>
          <a:p>
            <a:pPr lvl="2" eaLnBrk="1" hangingPunct="1">
              <a:defRPr/>
            </a:pPr>
            <a:r>
              <a:rPr lang="en-US" altLang="en-US" sz="2000" b="0" dirty="0">
                <a:effectLst>
                  <a:outerShdw blurRad="38100" dist="38100" dir="2700000" algn="tl">
                    <a:srgbClr val="000000">
                      <a:alpha val="43137"/>
                    </a:srgbClr>
                  </a:outerShdw>
                </a:effectLst>
              </a:rPr>
              <a:t>Alkali-aggregate reactivity (in Portland CC)</a:t>
            </a:r>
          </a:p>
          <a:p>
            <a:pPr>
              <a:lnSpc>
                <a:spcPct val="125000"/>
              </a:lnSpc>
              <a:defRPr/>
            </a:pPr>
            <a:r>
              <a:rPr lang="en-US" altLang="en-US" b="0" dirty="0">
                <a:effectLst>
                  <a:outerShdw blurRad="38100" dist="38100" dir="2700000" algn="tl">
                    <a:srgbClr val="000000">
                      <a:alpha val="43137"/>
                    </a:srgbClr>
                  </a:outerShdw>
                </a:effectLst>
              </a:rPr>
              <a:t>Shape and Surface Texture</a:t>
            </a:r>
          </a:p>
          <a:p>
            <a:pPr>
              <a:lnSpc>
                <a:spcPct val="125000"/>
              </a:lnSpc>
              <a:defRPr/>
            </a:pPr>
            <a:r>
              <a:rPr lang="en-US" altLang="en-US" b="0" dirty="0">
                <a:effectLst>
                  <a:outerShdw blurRad="38100" dist="38100" dir="2700000" algn="tl">
                    <a:srgbClr val="000000">
                      <a:alpha val="43137"/>
                    </a:srgbClr>
                  </a:outerShdw>
                </a:effectLst>
              </a:rPr>
              <a:t>Deleterious Substances (ASTM C-40, C-142)</a:t>
            </a:r>
          </a:p>
          <a:p>
            <a:pPr>
              <a:lnSpc>
                <a:spcPct val="125000"/>
              </a:lnSpc>
              <a:buFont typeface="Monotype Sorts" pitchFamily="2" charset="2"/>
              <a:buNone/>
              <a:defRPr/>
            </a:pPr>
            <a:endParaRPr lang="en-US" altLang="en-US" b="0" dirty="0">
              <a:effectLst>
                <a:outerShdw blurRad="38100" dist="38100" dir="2700000" algn="tl">
                  <a:srgbClr val="000000">
                    <a:alpha val="43137"/>
                  </a:srgbClr>
                </a:outerShdw>
              </a:effectLst>
            </a:endParaRPr>
          </a:p>
          <a:p>
            <a:pPr>
              <a:lnSpc>
                <a:spcPct val="125000"/>
              </a:lnSpc>
              <a:buFont typeface="Monotype Sorts" pitchFamily="2" charset="2"/>
              <a:buNone/>
              <a:defRPr/>
            </a:pPr>
            <a:r>
              <a:rPr lang="en-US" altLang="en-US" b="0" dirty="0">
                <a:effectLst>
                  <a:outerShdw blurRad="38100" dist="38100" dir="2700000" algn="tl">
                    <a:srgbClr val="000000">
                      <a:alpha val="43137"/>
                    </a:srgbClr>
                  </a:outerShdw>
                </a:effectLst>
              </a:rPr>
              <a:t>Standard Tests by ASTM, AASHTO, State DOTs</a:t>
            </a:r>
          </a:p>
        </p:txBody>
      </p:sp>
      <p:sp>
        <p:nvSpPr>
          <p:cNvPr id="2" name="Slide Number Placeholder 1"/>
          <p:cNvSpPr>
            <a:spLocks noGrp="1"/>
          </p:cNvSpPr>
          <p:nvPr>
            <p:ph type="sldNum" sz="quarter" idx="12"/>
          </p:nvPr>
        </p:nvSpPr>
        <p:spPr/>
        <p:txBody>
          <a:bodyPr/>
          <a:lstStyle/>
          <a:p>
            <a:fld id="{FE900927-6D50-4329-B6F8-AF8E54BE352F}" type="slidenum">
              <a:rPr lang="en-US" altLang="en-US" smtClean="0"/>
              <a:pPr/>
              <a:t>6</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152400"/>
            <a:ext cx="7772400" cy="609600"/>
          </a:xfrm>
        </p:spPr>
        <p:txBody>
          <a:bodyPr/>
          <a:lstStyle/>
          <a:p>
            <a:r>
              <a:rPr lang="en-US" altLang="en-US" b="0" i="0"/>
              <a:t>Aggregate Gradations</a:t>
            </a:r>
          </a:p>
        </p:txBody>
      </p:sp>
      <p:pic>
        <p:nvPicPr>
          <p:cNvPr id="8195" name="Picture 3" descr="D:\CE4361\Agg_Grade_1.jpg"/>
          <p:cNvPicPr>
            <a:picLocks noChangeAspect="1" noChangeArrowheads="1"/>
          </p:cNvPicPr>
          <p:nvPr/>
        </p:nvPicPr>
        <p:blipFill>
          <a:blip r:embed="rId2">
            <a:extLst>
              <a:ext uri="{28A0092B-C50C-407E-A947-70E740481C1C}">
                <a14:useLocalDpi xmlns:a14="http://schemas.microsoft.com/office/drawing/2010/main" val="0"/>
              </a:ext>
            </a:extLst>
          </a:blip>
          <a:srcRect l="1823" t="5040" r="75227" b="71371"/>
          <a:stretch>
            <a:fillRect/>
          </a:stretch>
        </p:blipFill>
        <p:spPr bwMode="auto">
          <a:xfrm>
            <a:off x="457200" y="4806950"/>
            <a:ext cx="1371600" cy="15938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196" name="Picture 4" descr="D:\CE4361\Agg_Grade_1.jpg"/>
          <p:cNvPicPr>
            <a:picLocks noChangeAspect="1" noChangeArrowheads="1"/>
          </p:cNvPicPr>
          <p:nvPr/>
        </p:nvPicPr>
        <p:blipFill>
          <a:blip r:embed="rId2">
            <a:extLst>
              <a:ext uri="{28A0092B-C50C-407E-A947-70E740481C1C}">
                <a14:useLocalDpi xmlns:a14="http://schemas.microsoft.com/office/drawing/2010/main" val="0"/>
              </a:ext>
            </a:extLst>
          </a:blip>
          <a:srcRect t="38710" b="7661"/>
          <a:stretch>
            <a:fillRect/>
          </a:stretch>
        </p:blipFill>
        <p:spPr bwMode="auto">
          <a:xfrm>
            <a:off x="1752600" y="979488"/>
            <a:ext cx="5791200" cy="35115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197" name="Picture 5" descr="D:\CE4361\Agg_Grade_1.jpg"/>
          <p:cNvPicPr>
            <a:picLocks noChangeAspect="1" noChangeArrowheads="1"/>
          </p:cNvPicPr>
          <p:nvPr/>
        </p:nvPicPr>
        <p:blipFill>
          <a:blip r:embed="rId2">
            <a:extLst>
              <a:ext uri="{28A0092B-C50C-407E-A947-70E740481C1C}">
                <a14:useLocalDpi xmlns:a14="http://schemas.microsoft.com/office/drawing/2010/main" val="0"/>
              </a:ext>
            </a:extLst>
          </a:blip>
          <a:srcRect l="29756" t="3345" r="46300" b="71008"/>
          <a:stretch>
            <a:fillRect/>
          </a:stretch>
        </p:blipFill>
        <p:spPr bwMode="auto">
          <a:xfrm>
            <a:off x="4038600" y="4648200"/>
            <a:ext cx="1447800" cy="17526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198" name="Picture 6" descr="D:\CE4361\Agg_Grade_1.jpg"/>
          <p:cNvPicPr>
            <a:picLocks noChangeAspect="1" noChangeArrowheads="1"/>
          </p:cNvPicPr>
          <p:nvPr/>
        </p:nvPicPr>
        <p:blipFill>
          <a:blip r:embed="rId2">
            <a:extLst>
              <a:ext uri="{28A0092B-C50C-407E-A947-70E740481C1C}">
                <a14:useLocalDpi xmlns:a14="http://schemas.microsoft.com/office/drawing/2010/main" val="0"/>
              </a:ext>
            </a:extLst>
          </a:blip>
          <a:srcRect l="58252" t="3345" r="17805" b="71008"/>
          <a:stretch>
            <a:fillRect/>
          </a:stretch>
        </p:blipFill>
        <p:spPr bwMode="auto">
          <a:xfrm>
            <a:off x="7467600" y="4724400"/>
            <a:ext cx="1447800" cy="17526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199" name="Text Box 7"/>
          <p:cNvSpPr txBox="1">
            <a:spLocks noChangeArrowheads="1"/>
          </p:cNvSpPr>
          <p:nvPr/>
        </p:nvSpPr>
        <p:spPr bwMode="auto">
          <a:xfrm>
            <a:off x="228600" y="6400800"/>
            <a:ext cx="1744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lg" len="me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b="0"/>
              <a:t>Continuous</a:t>
            </a:r>
          </a:p>
        </p:txBody>
      </p:sp>
      <p:sp>
        <p:nvSpPr>
          <p:cNvPr id="8200" name="Text Box 8"/>
          <p:cNvSpPr txBox="1">
            <a:spLocks noChangeArrowheads="1"/>
          </p:cNvSpPr>
          <p:nvPr/>
        </p:nvSpPr>
        <p:spPr bwMode="auto">
          <a:xfrm>
            <a:off x="7834313" y="6400800"/>
            <a:ext cx="776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lg" len="me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b="0"/>
              <a:t>Gap</a:t>
            </a:r>
          </a:p>
        </p:txBody>
      </p:sp>
      <p:sp>
        <p:nvSpPr>
          <p:cNvPr id="8201" name="Text Box 9"/>
          <p:cNvSpPr txBox="1">
            <a:spLocks noChangeArrowheads="1"/>
          </p:cNvSpPr>
          <p:nvPr/>
        </p:nvSpPr>
        <p:spPr bwMode="auto">
          <a:xfrm>
            <a:off x="4133850" y="6400800"/>
            <a:ext cx="1263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type="none" w="sm" len="sm"/>
                <a:tailEnd type="none" w="lg" len="med"/>
              </a14:hiddenLine>
            </a:ext>
          </a:extLst>
        </p:spPr>
        <p:txBody>
          <a:bodyPr wrap="none">
            <a:spAutoFit/>
          </a:bodyPr>
          <a:lstStyle>
            <a:lvl1pPr>
              <a:spcBef>
                <a:spcPct val="20000"/>
              </a:spcBef>
              <a:buClr>
                <a:schemeClr val="tx2"/>
              </a:buClr>
              <a:buSzPct val="75000"/>
              <a:buFont typeface="Monotype Sorts" pitchFamily="2" charset="2"/>
              <a:buChar char="l"/>
              <a:defRPr sz="2400" b="1">
                <a:solidFill>
                  <a:schemeClr val="tx1"/>
                </a:solidFill>
                <a:latin typeface="Arial" panose="020B0604020202020204" pitchFamily="34" charset="0"/>
              </a:defRPr>
            </a:lvl1pPr>
            <a:lvl2pPr marL="742950" indent="-285750">
              <a:spcBef>
                <a:spcPct val="20000"/>
              </a:spcBef>
              <a:buClr>
                <a:schemeClr val="tx1"/>
              </a:buClr>
              <a:buChar char="–"/>
              <a:defRPr sz="2400" b="1">
                <a:solidFill>
                  <a:schemeClr val="tx1"/>
                </a:solidFill>
                <a:latin typeface="Arial" panose="020B0604020202020204" pitchFamily="34" charset="0"/>
              </a:defRPr>
            </a:lvl2pPr>
            <a:lvl3pPr marL="1143000" indent="-228600">
              <a:spcBef>
                <a:spcPct val="20000"/>
              </a:spcBef>
              <a:buClr>
                <a:schemeClr val="tx1"/>
              </a:buClr>
              <a:buChar char="»"/>
              <a:defRPr sz="2400" b="1">
                <a:solidFill>
                  <a:schemeClr val="tx1"/>
                </a:solidFill>
                <a:latin typeface="Arial" panose="020B0604020202020204" pitchFamily="34" charset="0"/>
              </a:defRPr>
            </a:lvl3pPr>
            <a:lvl4pPr marL="1600200" indent="-228600">
              <a:spcBef>
                <a:spcPct val="20000"/>
              </a:spcBef>
              <a:buClr>
                <a:schemeClr val="tx2"/>
              </a:buClr>
              <a:buSzPct val="65000"/>
              <a:buFont typeface="Monotype Sorts" pitchFamily="2" charset="2"/>
              <a:buChar char="l"/>
              <a:defRPr sz="2400" b="1">
                <a:solidFill>
                  <a:schemeClr val="tx1"/>
                </a:solidFill>
                <a:latin typeface="Arial" panose="020B0604020202020204" pitchFamily="34" charset="0"/>
              </a:defRPr>
            </a:lvl4pPr>
            <a:lvl5pPr marL="2057400" indent="-228600">
              <a:spcBef>
                <a:spcPct val="20000"/>
              </a:spcBef>
              <a:buClr>
                <a:schemeClr val="tx1"/>
              </a:buClr>
              <a:buChar char="–"/>
              <a:defRPr sz="2400" b="1">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defRPr sz="2400" b="1">
                <a:solidFill>
                  <a:schemeClr val="tx1"/>
                </a:solidFill>
                <a:latin typeface="Arial" panose="020B0604020202020204" pitchFamily="34" charset="0"/>
              </a:defRPr>
            </a:lvl9pPr>
          </a:lstStyle>
          <a:p>
            <a:pPr>
              <a:spcBef>
                <a:spcPct val="0"/>
              </a:spcBef>
              <a:buClrTx/>
              <a:buSzTx/>
              <a:buFontTx/>
              <a:buNone/>
            </a:pPr>
            <a:r>
              <a:rPr lang="en-US" altLang="en-US" b="0"/>
              <a:t>Uniform</a:t>
            </a:r>
          </a:p>
        </p:txBody>
      </p:sp>
      <p:sp>
        <p:nvSpPr>
          <p:cNvPr id="2" name="Slide Number Placeholder 1"/>
          <p:cNvSpPr>
            <a:spLocks noGrp="1"/>
          </p:cNvSpPr>
          <p:nvPr>
            <p:ph type="sldNum" sz="quarter" idx="12"/>
          </p:nvPr>
        </p:nvSpPr>
        <p:spPr/>
        <p:txBody>
          <a:bodyPr/>
          <a:lstStyle/>
          <a:p>
            <a:fld id="{FC8B39A9-E7B6-4DEE-AAD7-246022FC5F3C}" type="slidenum">
              <a:rPr lang="en-US" altLang="en-US" smtClean="0"/>
              <a:pPr/>
              <a:t>7</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685800"/>
            <a:ext cx="9144000" cy="21336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3048000"/>
            <a:ext cx="9144000" cy="22098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7F5CBBC4-E25D-41AF-B394-844F2A4ED7C5}" type="slidenum">
              <a:rPr lang="en-US" smtClean="0"/>
              <a:pPr/>
              <a:t>8</a:t>
            </a:fld>
            <a:endParaRPr lang="en-US"/>
          </a:p>
        </p:txBody>
      </p:sp>
    </p:spTree>
    <p:extLst>
      <p:ext uri="{BB962C8B-B14F-4D97-AF65-F5344CB8AC3E}">
        <p14:creationId xmlns:p14="http://schemas.microsoft.com/office/powerpoint/2010/main" val="4040369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3838" y="1109663"/>
            <a:ext cx="8696325" cy="463867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7F5CBBC4-E25D-41AF-B394-844F2A4ED7C5}" type="slidenum">
              <a:rPr lang="en-US" smtClean="0"/>
              <a:pPr/>
              <a:t>9</a:t>
            </a:fld>
            <a:endParaRPr lang="en-US"/>
          </a:p>
        </p:txBody>
      </p:sp>
    </p:spTree>
    <p:extLst>
      <p:ext uri="{BB962C8B-B14F-4D97-AF65-F5344CB8AC3E}">
        <p14:creationId xmlns:p14="http://schemas.microsoft.com/office/powerpoint/2010/main" val="3628299815"/>
      </p:ext>
    </p:extLst>
  </p:cSld>
  <p:clrMapOvr>
    <a:masterClrMapping/>
  </p:clrMapOvr>
</p:sld>
</file>

<file path=ppt/theme/theme1.xml><?xml version="1.0" encoding="utf-8"?>
<a:theme xmlns:a="http://schemas.openxmlformats.org/drawingml/2006/main" name="Metal Bar">
  <a:themeElements>
    <a:clrScheme name="Metal Bar 1">
      <a:dk1>
        <a:srgbClr val="000066"/>
      </a:dk1>
      <a:lt1>
        <a:srgbClr val="FFFFFF"/>
      </a:lt1>
      <a:dk2>
        <a:srgbClr val="0000FF"/>
      </a:dk2>
      <a:lt2>
        <a:srgbClr val="FFFF00"/>
      </a:lt2>
      <a:accent1>
        <a:srgbClr val="FFCC00"/>
      </a:accent1>
      <a:accent2>
        <a:srgbClr val="CC0066"/>
      </a:accent2>
      <a:accent3>
        <a:srgbClr val="AAAAFF"/>
      </a:accent3>
      <a:accent4>
        <a:srgbClr val="DADADA"/>
      </a:accent4>
      <a:accent5>
        <a:srgbClr val="FFE2AA"/>
      </a:accent5>
      <a:accent6>
        <a:srgbClr val="B9005C"/>
      </a:accent6>
      <a:hlink>
        <a:srgbClr val="00CCCC"/>
      </a:hlink>
      <a:folHlink>
        <a:srgbClr val="6699FF"/>
      </a:folHlink>
    </a:clrScheme>
    <a:fontScheme name="Metal B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sm" len="sm"/>
          <a:tailEnd type="triangle" w="lg"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sm" len="sm"/>
          <a:tailEnd type="triangle" w="lg"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Metal Bar 1">
        <a:dk1>
          <a:srgbClr val="000066"/>
        </a:dk1>
        <a:lt1>
          <a:srgbClr val="FFFFFF"/>
        </a:lt1>
        <a:dk2>
          <a:srgbClr val="0000FF"/>
        </a:dk2>
        <a:lt2>
          <a:srgbClr val="FFFF00"/>
        </a:lt2>
        <a:accent1>
          <a:srgbClr val="FFCC00"/>
        </a:accent1>
        <a:accent2>
          <a:srgbClr val="CC0066"/>
        </a:accent2>
        <a:accent3>
          <a:srgbClr val="AAAAFF"/>
        </a:accent3>
        <a:accent4>
          <a:srgbClr val="DADADA"/>
        </a:accent4>
        <a:accent5>
          <a:srgbClr val="FFE2AA"/>
        </a:accent5>
        <a:accent6>
          <a:srgbClr val="B9005C"/>
        </a:accent6>
        <a:hlink>
          <a:srgbClr val="00CCCC"/>
        </a:hlink>
        <a:folHlink>
          <a:srgbClr val="6699FF"/>
        </a:folHlink>
      </a:clrScheme>
      <a:clrMap bg1="dk2" tx1="lt1" bg2="dk1" tx2="lt2" accent1="accent1" accent2="accent2" accent3="accent3" accent4="accent4" accent5="accent5" accent6="accent6" hlink="hlink" folHlink="folHlink"/>
    </a:extraClrScheme>
    <a:extraClrScheme>
      <a:clrScheme name="Metal Bar 2">
        <a:dk1>
          <a:srgbClr val="000080"/>
        </a:dk1>
        <a:lt1>
          <a:srgbClr val="B2B2B2"/>
        </a:lt1>
        <a:dk2>
          <a:srgbClr val="4D4D4D"/>
        </a:dk2>
        <a:lt2>
          <a:srgbClr val="CCCCFF"/>
        </a:lt2>
        <a:accent1>
          <a:srgbClr val="99CCFF"/>
        </a:accent1>
        <a:accent2>
          <a:srgbClr val="00CCCC"/>
        </a:accent2>
        <a:accent3>
          <a:srgbClr val="D5D5D5"/>
        </a:accent3>
        <a:accent4>
          <a:srgbClr val="00006C"/>
        </a:accent4>
        <a:accent5>
          <a:srgbClr val="CAE2FF"/>
        </a:accent5>
        <a:accent6>
          <a:srgbClr val="00B9B9"/>
        </a:accent6>
        <a:hlink>
          <a:srgbClr val="CC66FF"/>
        </a:hlink>
        <a:folHlink>
          <a:srgbClr val="9999FF"/>
        </a:folHlink>
      </a:clrScheme>
      <a:clrMap bg1="lt1" tx1="dk1" bg2="lt2" tx2="dk2" accent1="accent1" accent2="accent2" accent3="accent3" accent4="accent4" accent5="accent5" accent6="accent6" hlink="hlink" folHlink="folHlink"/>
    </a:extraClrScheme>
    <a:extraClrScheme>
      <a:clrScheme name="Metal Bar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C:\MSOffice\Templates\Presentation Designs\Metal Bar.pot</Template>
  <TotalTime>3845</TotalTime>
  <Words>1368</Words>
  <Application>Microsoft Office PowerPoint</Application>
  <PresentationFormat>On-screen Show (4:3)</PresentationFormat>
  <Paragraphs>294</Paragraphs>
  <Slides>54</Slides>
  <Notes>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54</vt:i4>
      </vt:variant>
    </vt:vector>
  </HeadingPairs>
  <TitlesOfParts>
    <vt:vector size="66" baseType="lpstr">
      <vt:lpstr>굴림</vt:lpstr>
      <vt:lpstr>Monotype Sorts</vt:lpstr>
      <vt:lpstr>Arial</vt:lpstr>
      <vt:lpstr>Calibri</vt:lpstr>
      <vt:lpstr>Symbol</vt:lpstr>
      <vt:lpstr>Tahoma</vt:lpstr>
      <vt:lpstr>Times New Roman</vt:lpstr>
      <vt:lpstr>Wingdings</vt:lpstr>
      <vt:lpstr>Metal Bar</vt:lpstr>
      <vt:lpstr>Artwork</vt:lpstr>
      <vt:lpstr>Microsoft PowerPoint 97-2003 Slide</vt:lpstr>
      <vt:lpstr>Slide</vt:lpstr>
      <vt:lpstr>FE Exam Civil CBT Specifications Section 7 - Materials</vt:lpstr>
      <vt:lpstr> Review on Civil Engineering Materials</vt:lpstr>
      <vt:lpstr>Aggregates</vt:lpstr>
      <vt:lpstr>Classification of Aggregates</vt:lpstr>
      <vt:lpstr>Natural &amp; Artificial Aggregate Types</vt:lpstr>
      <vt:lpstr>Important Aggregate Properties</vt:lpstr>
      <vt:lpstr>Aggregate Gradations</vt:lpstr>
      <vt:lpstr>PowerPoint Presentation</vt:lpstr>
      <vt:lpstr>PowerPoint Presentation</vt:lpstr>
      <vt:lpstr>Aggregate Moisture States</vt:lpstr>
      <vt:lpstr>Absorption &amp; Surface Moisture</vt:lpstr>
      <vt:lpstr>LA Abrasion Test</vt:lpstr>
      <vt:lpstr>Portland Cement Concrete</vt:lpstr>
      <vt:lpstr>Constituents of  Portland Cement Concrete</vt:lpstr>
      <vt:lpstr>Constituents of Portland Cement Concrete</vt:lpstr>
      <vt:lpstr>Concrete Construction Issues</vt:lpstr>
      <vt:lpstr>PowerPoint Presentation</vt:lpstr>
      <vt:lpstr>Notes on Concrete Mix Design</vt:lpstr>
      <vt:lpstr>PowerPoint Presentation</vt:lpstr>
      <vt:lpstr>Concrete Curing</vt:lpstr>
      <vt:lpstr>PowerPoint Presentation</vt:lpstr>
      <vt:lpstr>Portland Cement</vt:lpstr>
      <vt:lpstr>Measuring Penetration Resistance</vt:lpstr>
      <vt:lpstr>PowerPoint Presentation</vt:lpstr>
      <vt:lpstr>PowerPoint Presentation</vt:lpstr>
      <vt:lpstr>Testing of Fresh Concrete: Slump Test</vt:lpstr>
      <vt:lpstr>Testing of Fresh Concrete Concrete Temperature</vt:lpstr>
      <vt:lpstr>Testing of Fresh Concrete: Air Content</vt:lpstr>
      <vt:lpstr>PowerPoint Presentation</vt:lpstr>
      <vt:lpstr>PowerPoint Presentation</vt:lpstr>
      <vt:lpstr>Tests on Hardened Concrete</vt:lpstr>
      <vt:lpstr>PowerPoint Presentation</vt:lpstr>
      <vt:lpstr>Indirect Tensile Strength</vt:lpstr>
      <vt:lpstr>Asphalt</vt:lpstr>
      <vt:lpstr>Superpave® Binder Classification</vt:lpstr>
      <vt:lpstr>Superpave® Asphalt Binder  PG Grading System </vt:lpstr>
      <vt:lpstr>Superpave® Binder Classification Calculated Pavement Temp. in Topeka, KS</vt:lpstr>
      <vt:lpstr>Superpave® Binder Classification PG Binder Grades for Topeka, KS</vt:lpstr>
      <vt:lpstr>Asphalt Concrete: A 3-phase system (aggregate, asphalt cement, air)</vt:lpstr>
      <vt:lpstr>Asphalt Concrete Volumetrics: Formulas</vt:lpstr>
      <vt:lpstr>Schematic of a Hot Mix Asphalt Plant</vt:lpstr>
      <vt:lpstr>Asphalt Concrete Mix Design</vt:lpstr>
      <vt:lpstr>Marshall Mix Design Method </vt:lpstr>
      <vt:lpstr>SHRP (Superpave®) Gyratory Compactor</vt:lpstr>
      <vt:lpstr>Superpave®  Asphalt Concrete Mix Design Criteria</vt:lpstr>
      <vt:lpstr>Superpave® Gyratory Compactor Compaction Curve</vt:lpstr>
      <vt:lpstr>Metals</vt:lpstr>
      <vt:lpstr>Mechanical Properties of Metals</vt:lpstr>
      <vt:lpstr>PowerPoint Presentation</vt:lpstr>
      <vt:lpstr>ASTM Tension Test Specimen</vt:lpstr>
      <vt:lpstr>Raw Data Obtained</vt:lpstr>
      <vt:lpstr>Engineering Stress-Strain Curve</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Asphalt Cements</dc:title>
  <dc:creator>Mary Stroup-Gardiner</dc:creator>
  <cp:lastModifiedBy>Won, Moon</cp:lastModifiedBy>
  <cp:revision>113</cp:revision>
  <cp:lastPrinted>1998-10-05T14:30:12Z</cp:lastPrinted>
  <dcterms:created xsi:type="dcterms:W3CDTF">1997-05-22T12:04:36Z</dcterms:created>
  <dcterms:modified xsi:type="dcterms:W3CDTF">2024-10-30T15:56:48Z</dcterms:modified>
</cp:coreProperties>
</file>